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275" r:id="rId3"/>
    <p:sldId id="277" r:id="rId4"/>
    <p:sldId id="276" r:id="rId5"/>
    <p:sldId id="274" r:id="rId6"/>
    <p:sldId id="340" r:id="rId7"/>
    <p:sldId id="38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44" r:id="rId21"/>
    <p:sldId id="375" r:id="rId22"/>
    <p:sldId id="353" r:id="rId23"/>
    <p:sldId id="341" r:id="rId24"/>
    <p:sldId id="342" r:id="rId25"/>
    <p:sldId id="378" r:id="rId26"/>
    <p:sldId id="384" r:id="rId27"/>
    <p:sldId id="347" r:id="rId28"/>
    <p:sldId id="377" r:id="rId29"/>
    <p:sldId id="381" r:id="rId30"/>
    <p:sldId id="379" r:id="rId31"/>
    <p:sldId id="386" r:id="rId32"/>
    <p:sldId id="385" r:id="rId33"/>
    <p:sldId id="339" r:id="rId34"/>
    <p:sldId id="382" r:id="rId35"/>
    <p:sldId id="354" r:id="rId36"/>
    <p:sldId id="355" r:id="rId37"/>
    <p:sldId id="359" r:id="rId38"/>
    <p:sldId id="357" r:id="rId39"/>
    <p:sldId id="358" r:id="rId40"/>
    <p:sldId id="270" r:id="rId41"/>
    <p:sldId id="360" r:id="rId42"/>
    <p:sldId id="278" r:id="rId43"/>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eiller Numérique - Mairie Peyruis" initials="CNMP" lastIdx="1" clrIdx="0">
    <p:extLst>
      <p:ext uri="{19B8F6BF-5375-455C-9EA6-DF929625EA0E}">
        <p15:presenceInfo xmlns:p15="http://schemas.microsoft.com/office/powerpoint/2012/main" userId="S::conseiller.numerique@peyruis.fr::78b7c5b4-2592-4ce4-a952-9cd0c938cd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6F9"/>
    <a:srgbClr val="F0F2F5"/>
    <a:srgbClr val="008037"/>
    <a:srgbClr val="FFBD59"/>
    <a:srgbClr val="D3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6" autoAdjust="0"/>
    <p:restoredTop sz="54035" autoAdjust="0"/>
  </p:normalViewPr>
  <p:slideViewPr>
    <p:cSldViewPr snapToGrid="0">
      <p:cViewPr varScale="1">
        <p:scale>
          <a:sx n="62" d="100"/>
          <a:sy n="62" d="100"/>
        </p:scale>
        <p:origin x="23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4126CB1-007B-465E-91E9-F50579789F05}"/>
              </a:ext>
            </a:extLst>
          </p:cNvPr>
          <p:cNvSpPr>
            <a:spLocks noGrp="1"/>
          </p:cNvSpPr>
          <p:nvPr>
            <p:ph type="hdr" sz="quarter"/>
          </p:nvPr>
        </p:nvSpPr>
        <p:spPr>
          <a:xfrm>
            <a:off x="2" y="0"/>
            <a:ext cx="3078427" cy="513508"/>
          </a:xfrm>
          <a:prstGeom prst="rect">
            <a:avLst/>
          </a:prstGeom>
        </p:spPr>
        <p:txBody>
          <a:bodyPr vert="horz" lIns="94787" tIns="47393" rIns="94787" bIns="47393" rtlCol="0"/>
          <a:lstStyle>
            <a:lvl1pPr algn="l">
              <a:defRPr sz="1200"/>
            </a:lvl1pPr>
          </a:lstStyle>
          <a:p>
            <a:r>
              <a:rPr lang="fr-FR"/>
              <a:t>Prise en main de l'ordinateur</a:t>
            </a:r>
          </a:p>
        </p:txBody>
      </p:sp>
      <p:sp>
        <p:nvSpPr>
          <p:cNvPr id="3" name="Espace réservé de la date 2">
            <a:extLst>
              <a:ext uri="{FF2B5EF4-FFF2-40B4-BE49-F238E27FC236}">
                <a16:creationId xmlns:a16="http://schemas.microsoft.com/office/drawing/2014/main" id="{AB47D8AD-99C2-4874-8B58-009172227B87}"/>
              </a:ext>
            </a:extLst>
          </p:cNvPr>
          <p:cNvSpPr>
            <a:spLocks noGrp="1"/>
          </p:cNvSpPr>
          <p:nvPr>
            <p:ph type="dt" sz="quarter" idx="1"/>
          </p:nvPr>
        </p:nvSpPr>
        <p:spPr>
          <a:xfrm>
            <a:off x="4023994" y="0"/>
            <a:ext cx="3078427" cy="513508"/>
          </a:xfrm>
          <a:prstGeom prst="rect">
            <a:avLst/>
          </a:prstGeom>
        </p:spPr>
        <p:txBody>
          <a:bodyPr vert="horz" lIns="94787" tIns="47393" rIns="94787" bIns="47393" rtlCol="0"/>
          <a:lstStyle>
            <a:lvl1pPr algn="r">
              <a:defRPr sz="1200"/>
            </a:lvl1pPr>
          </a:lstStyle>
          <a:p>
            <a:fld id="{3CF2A5B8-FA6C-47CE-9F44-31D5C0060A54}" type="datetimeFigureOut">
              <a:rPr lang="fr-FR" smtClean="0"/>
              <a:t>25/10/2022</a:t>
            </a:fld>
            <a:endParaRPr lang="fr-FR"/>
          </a:p>
        </p:txBody>
      </p:sp>
      <p:sp>
        <p:nvSpPr>
          <p:cNvPr id="4" name="Espace réservé du pied de page 3">
            <a:extLst>
              <a:ext uri="{FF2B5EF4-FFF2-40B4-BE49-F238E27FC236}">
                <a16:creationId xmlns:a16="http://schemas.microsoft.com/office/drawing/2014/main" id="{5D930DCB-E90A-4CF6-A74E-945B93E74A05}"/>
              </a:ext>
            </a:extLst>
          </p:cNvPr>
          <p:cNvSpPr>
            <a:spLocks noGrp="1"/>
          </p:cNvSpPr>
          <p:nvPr>
            <p:ph type="ftr" sz="quarter" idx="2"/>
          </p:nvPr>
        </p:nvSpPr>
        <p:spPr>
          <a:xfrm>
            <a:off x="2" y="9721108"/>
            <a:ext cx="3078427" cy="513507"/>
          </a:xfrm>
          <a:prstGeom prst="rect">
            <a:avLst/>
          </a:prstGeom>
        </p:spPr>
        <p:txBody>
          <a:bodyPr vert="horz" lIns="94787" tIns="47393" rIns="94787" bIns="47393"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056564D-CE8F-4DA4-83C8-52FE0EC93C14}"/>
              </a:ext>
            </a:extLst>
          </p:cNvPr>
          <p:cNvSpPr>
            <a:spLocks noGrp="1"/>
          </p:cNvSpPr>
          <p:nvPr>
            <p:ph type="sldNum" sz="quarter" idx="3"/>
          </p:nvPr>
        </p:nvSpPr>
        <p:spPr>
          <a:xfrm>
            <a:off x="4023994" y="9721108"/>
            <a:ext cx="3078427" cy="513507"/>
          </a:xfrm>
          <a:prstGeom prst="rect">
            <a:avLst/>
          </a:prstGeom>
        </p:spPr>
        <p:txBody>
          <a:bodyPr vert="horz" lIns="94787" tIns="47393" rIns="94787" bIns="47393" rtlCol="0" anchor="b"/>
          <a:lstStyle>
            <a:lvl1pPr algn="r">
              <a:defRPr sz="1200"/>
            </a:lvl1pPr>
          </a:lstStyle>
          <a:p>
            <a:fld id="{6DD50D53-B0F8-4D96-B0BB-12136E80D9B6}" type="slidenum">
              <a:rPr lang="fr-FR" smtClean="0"/>
              <a:t>‹N°›</a:t>
            </a:fld>
            <a:endParaRPr lang="fr-FR"/>
          </a:p>
        </p:txBody>
      </p:sp>
    </p:spTree>
    <p:extLst>
      <p:ext uri="{BB962C8B-B14F-4D97-AF65-F5344CB8AC3E}">
        <p14:creationId xmlns:p14="http://schemas.microsoft.com/office/powerpoint/2010/main" val="988679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3078427" cy="513508"/>
          </a:xfrm>
          <a:prstGeom prst="rect">
            <a:avLst/>
          </a:prstGeom>
        </p:spPr>
        <p:txBody>
          <a:bodyPr vert="horz" lIns="94787" tIns="47393" rIns="94787" bIns="47393" rtlCol="0"/>
          <a:lstStyle>
            <a:lvl1pPr algn="l">
              <a:defRPr sz="1200"/>
            </a:lvl1pPr>
          </a:lstStyle>
          <a:p>
            <a:r>
              <a:rPr lang="fr-FR"/>
              <a:t>Prise en main de l'ordinateur</a:t>
            </a:r>
          </a:p>
        </p:txBody>
      </p:sp>
      <p:sp>
        <p:nvSpPr>
          <p:cNvPr id="3" name="Espace réservé de la date 2"/>
          <p:cNvSpPr>
            <a:spLocks noGrp="1"/>
          </p:cNvSpPr>
          <p:nvPr>
            <p:ph type="dt" idx="1"/>
          </p:nvPr>
        </p:nvSpPr>
        <p:spPr>
          <a:xfrm>
            <a:off x="4023994" y="0"/>
            <a:ext cx="3078427" cy="513508"/>
          </a:xfrm>
          <a:prstGeom prst="rect">
            <a:avLst/>
          </a:prstGeom>
        </p:spPr>
        <p:txBody>
          <a:bodyPr vert="horz" lIns="94787" tIns="47393" rIns="94787" bIns="47393" rtlCol="0"/>
          <a:lstStyle>
            <a:lvl1pPr algn="r">
              <a:defRPr sz="1200"/>
            </a:lvl1pPr>
          </a:lstStyle>
          <a:p>
            <a:fld id="{76BB83A4-485A-41FC-AE00-1E9A6B0A7514}" type="datetimeFigureOut">
              <a:rPr lang="fr-FR" smtClean="0"/>
              <a:t>25/10/2022</a:t>
            </a:fld>
            <a:endParaRPr lang="fr-FR"/>
          </a:p>
        </p:txBody>
      </p:sp>
      <p:sp>
        <p:nvSpPr>
          <p:cNvPr id="4" name="Espace réservé de l'image des diapositives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87" tIns="47393" rIns="94787" bIns="47393"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4787" tIns="47393" rIns="94787" bIns="4739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721108"/>
            <a:ext cx="3078427" cy="513507"/>
          </a:xfrm>
          <a:prstGeom prst="rect">
            <a:avLst/>
          </a:prstGeom>
        </p:spPr>
        <p:txBody>
          <a:bodyPr vert="horz" lIns="94787" tIns="47393" rIns="94787" bIns="4739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4" y="9721108"/>
            <a:ext cx="3078427" cy="513507"/>
          </a:xfrm>
          <a:prstGeom prst="rect">
            <a:avLst/>
          </a:prstGeom>
        </p:spPr>
        <p:txBody>
          <a:bodyPr vert="horz" lIns="94787" tIns="47393" rIns="94787" bIns="47393" rtlCol="0" anchor="b"/>
          <a:lstStyle>
            <a:lvl1pPr algn="r">
              <a:defRPr sz="1200"/>
            </a:lvl1pPr>
          </a:lstStyle>
          <a:p>
            <a:fld id="{2C86A329-8A6A-4E04-B1BA-E701A88F7E2A}" type="slidenum">
              <a:rPr lang="fr-FR" smtClean="0"/>
              <a:t>‹N°›</a:t>
            </a:fld>
            <a:endParaRPr lang="fr-FR"/>
          </a:p>
        </p:txBody>
      </p:sp>
    </p:spTree>
    <p:extLst>
      <p:ext uri="{BB962C8B-B14F-4D97-AF65-F5344CB8AC3E}">
        <p14:creationId xmlns:p14="http://schemas.microsoft.com/office/powerpoint/2010/main" val="20626590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5651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1989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8391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654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1980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14462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99763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5385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8230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2771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430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57955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20851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3772371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Suivre une page : Vous pouvez vous abonner à la page pour suivre les nouveautés et informations. </a:t>
            </a:r>
          </a:p>
        </p:txBody>
      </p:sp>
    </p:spTree>
    <p:extLst>
      <p:ext uri="{BB962C8B-B14F-4D97-AF65-F5344CB8AC3E}">
        <p14:creationId xmlns:p14="http://schemas.microsoft.com/office/powerpoint/2010/main" val="4085631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Fil actu : dernière vidéo publiée par votre meilleur copain, des annonces, des concours photos, les derniers articles du journal Le Monde. </a:t>
            </a:r>
          </a:p>
          <a:p>
            <a:r>
              <a:rPr lang="fr-FR" dirty="0"/>
              <a:t>Groupe : un groupe autour d'étudiants d'une même université.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Identification : Vanessa vous a identifié dans sa dernière publication; Léo a mentionné votre nom dans un commentaire, etc.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a:t>
            </a:r>
            <a:r>
              <a:rPr lang="fr-FR" dirty="0" err="1"/>
              <a:t>m,Pas</a:t>
            </a:r>
            <a:r>
              <a:rPr lang="fr-FR" dirty="0"/>
              <a:t> : un ami partage une musique de son chanteur préféré, vous aimez la musique, vous pouvez l'indiquer en cliquant sur "j'aime". Votre ami reçoit une notification "Paul a ajouté un j'aime sous votre dernière publication".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Mur : c'est comme si sur le mur de votre salon, vous voulez afficher toutes les photos, articles, dessins que vous aimez et que vous laissez un espace pour que vos amis écrivent des mots. Le mur est visible par tous vos contacts, qui peuvent ajouter des réactions (j'aime, je n'aime pas, commentaires) et partager sur leur mur vos publications.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Notif : une mention de son nom sur une photo, dans un commentaire, sur un événement,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Tree>
    <p:extLst>
      <p:ext uri="{BB962C8B-B14F-4D97-AF65-F5344CB8AC3E}">
        <p14:creationId xmlns:p14="http://schemas.microsoft.com/office/powerpoint/2010/main" val="1079767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Page : des marques ou des artistes qui veulent partager et mettre en avant leurs productions grâce à la page Facebook.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Poster : le mot que vous allez laisser sur le mur du salon de votre ami, dans l'espace dédié.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Profil : Lucie Durand habite à Nice. Sur Facebook elle préfère indiquer dans son profil  "Los Angeles" , mettre une photo de palmier en photo de profil et un pseudo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Statut : Ahmed vient d'avoir son bac et décide de partager la bonne nouvelle </a:t>
            </a:r>
            <a:r>
              <a:rPr lang="fr-FR" dirty="0" err="1"/>
              <a:t>nouvelle</a:t>
            </a:r>
            <a:r>
              <a:rPr lang="fr-FR" dirty="0"/>
              <a:t> sur Facebook : " Bac en poche !!!! C'est parti pour de nouvelles aventure!!! Je suis trop content. Maintenant c'est les vacances ☀️."</a:t>
            </a:r>
          </a:p>
          <a:p>
            <a:endParaRPr lang="fr-FR" dirty="0"/>
          </a:p>
        </p:txBody>
      </p:sp>
    </p:spTree>
    <p:extLst>
      <p:ext uri="{BB962C8B-B14F-4D97-AF65-F5344CB8AC3E}">
        <p14:creationId xmlns:p14="http://schemas.microsoft.com/office/powerpoint/2010/main" val="2721669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34913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139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98908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9306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8390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79152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03820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91619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3785950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32624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86201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FFFF"/>
                </a:solidFill>
                <a:effectLst/>
              </a:rPr>
              <a:t>Fake news désigne une fausse information, bénéficiant le plus souvent d'une large diffusion dans les médias, notamment sur Internet et les réseaux sociaux. </a:t>
            </a:r>
            <a:endParaRPr lang="fr-FR" dirty="0"/>
          </a:p>
          <a:p>
            <a:endParaRPr lang="fr-FR" dirty="0"/>
          </a:p>
        </p:txBody>
      </p:sp>
    </p:spTree>
    <p:extLst>
      <p:ext uri="{BB962C8B-B14F-4D97-AF65-F5344CB8AC3E}">
        <p14:creationId xmlns:p14="http://schemas.microsoft.com/office/powerpoint/2010/main" val="773777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89816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2588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07121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1452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7724" indent="-177724">
              <a:buFontTx/>
              <a:buChar char="-"/>
            </a:pPr>
            <a:r>
              <a:rPr lang="fr-FR" dirty="0"/>
              <a:t>On s’écoute</a:t>
            </a:r>
          </a:p>
          <a:p>
            <a:pPr marL="177724" indent="-177724">
              <a:buFontTx/>
              <a:buChar char="-"/>
            </a:pPr>
            <a:r>
              <a:rPr lang="fr-FR" dirty="0"/>
              <a:t>Pas de jugement</a:t>
            </a:r>
          </a:p>
          <a:p>
            <a:pPr marL="177724" indent="-177724">
              <a:buFontTx/>
              <a:buChar char="-"/>
            </a:pPr>
            <a:r>
              <a:rPr lang="fr-FR" dirty="0"/>
              <a:t>Respect, tolérance</a:t>
            </a:r>
          </a:p>
          <a:p>
            <a:pPr marL="177724" indent="-177724">
              <a:buFontTx/>
              <a:buChar char="-"/>
            </a:pPr>
            <a:r>
              <a:rPr lang="fr-FR" dirty="0"/>
              <a:t>Pas de questions bêtes</a:t>
            </a:r>
          </a:p>
          <a:p>
            <a:endParaRPr lang="fr-FR" dirty="0"/>
          </a:p>
          <a:p>
            <a:endParaRPr lang="fr-FR" dirty="0"/>
          </a:p>
        </p:txBody>
      </p:sp>
    </p:spTree>
    <p:extLst>
      <p:ext uri="{BB962C8B-B14F-4D97-AF65-F5344CB8AC3E}">
        <p14:creationId xmlns:p14="http://schemas.microsoft.com/office/powerpoint/2010/main" val="1710445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22655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3403408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329613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167647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bref : Se divertir, s’informer, se renseigner, s’inspirer</a:t>
            </a:r>
          </a:p>
          <a:p>
            <a:endParaRPr lang="fr-FR" dirty="0"/>
          </a:p>
          <a:p>
            <a:endParaRPr lang="fr-FR" dirty="0"/>
          </a:p>
        </p:txBody>
      </p:sp>
    </p:spTree>
    <p:extLst>
      <p:ext uri="{BB962C8B-B14F-4D97-AF65-F5344CB8AC3E}">
        <p14:creationId xmlns:p14="http://schemas.microsoft.com/office/powerpoint/2010/main" val="281228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0108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9239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283751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41715-FC3D-4671-BAEC-57DCFC90CCF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17DC13F-5FBD-4A4B-9430-559ADC827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353F524-8A80-4272-9FE6-76E42C1190AE}"/>
              </a:ext>
            </a:extLst>
          </p:cNvPr>
          <p:cNvSpPr>
            <a:spLocks noGrp="1"/>
          </p:cNvSpPr>
          <p:nvPr>
            <p:ph type="dt" sz="half" idx="10"/>
          </p:nvPr>
        </p:nvSpPr>
        <p:spPr/>
        <p:txBody>
          <a:bodyPr/>
          <a:lstStyle/>
          <a:p>
            <a:fld id="{C4CF22ED-76E8-43D8-95B7-441796023BF2}" type="datetime1">
              <a:rPr lang="fr-FR" smtClean="0"/>
              <a:t>25/10/2022</a:t>
            </a:fld>
            <a:endParaRPr lang="fr-FR"/>
          </a:p>
        </p:txBody>
      </p:sp>
      <p:sp>
        <p:nvSpPr>
          <p:cNvPr id="5" name="Espace réservé du pied de page 4">
            <a:extLst>
              <a:ext uri="{FF2B5EF4-FFF2-40B4-BE49-F238E27FC236}">
                <a16:creationId xmlns:a16="http://schemas.microsoft.com/office/drawing/2014/main" id="{7F98691F-67A6-4CA2-8305-203F947EFE22}"/>
              </a:ext>
            </a:extLst>
          </p:cNvPr>
          <p:cNvSpPr>
            <a:spLocks noGrp="1"/>
          </p:cNvSpPr>
          <p:nvPr>
            <p:ph type="ftr" sz="quarter" idx="11"/>
          </p:nvPr>
        </p:nvSpPr>
        <p:spPr/>
        <p:txBody>
          <a:bodyPr/>
          <a:lstStyle/>
          <a:p>
            <a:r>
              <a:rPr lang="fr-FR"/>
              <a:t>Réseaux sociaux</a:t>
            </a:r>
          </a:p>
        </p:txBody>
      </p:sp>
      <p:sp>
        <p:nvSpPr>
          <p:cNvPr id="6" name="Espace réservé du numéro de diapositive 5">
            <a:extLst>
              <a:ext uri="{FF2B5EF4-FFF2-40B4-BE49-F238E27FC236}">
                <a16:creationId xmlns:a16="http://schemas.microsoft.com/office/drawing/2014/main" id="{BEE4A983-7727-44C1-90F2-9AD7530D1B98}"/>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412732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0C59-AB96-404A-AA78-4714EEBBC0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5812B26-EE07-460F-8DE3-4D8B0E44B49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1471DB-209D-4B8A-B526-531D14ADC7E5}"/>
              </a:ext>
            </a:extLst>
          </p:cNvPr>
          <p:cNvSpPr>
            <a:spLocks noGrp="1"/>
          </p:cNvSpPr>
          <p:nvPr>
            <p:ph type="dt" sz="half" idx="10"/>
          </p:nvPr>
        </p:nvSpPr>
        <p:spPr/>
        <p:txBody>
          <a:bodyPr/>
          <a:lstStyle/>
          <a:p>
            <a:fld id="{1645A0B9-DE43-438C-89D8-1D990D2F71E2}" type="datetime1">
              <a:rPr lang="fr-FR" smtClean="0"/>
              <a:t>25/10/2022</a:t>
            </a:fld>
            <a:endParaRPr lang="fr-FR"/>
          </a:p>
        </p:txBody>
      </p:sp>
      <p:sp>
        <p:nvSpPr>
          <p:cNvPr id="5" name="Espace réservé du pied de page 4">
            <a:extLst>
              <a:ext uri="{FF2B5EF4-FFF2-40B4-BE49-F238E27FC236}">
                <a16:creationId xmlns:a16="http://schemas.microsoft.com/office/drawing/2014/main" id="{D2481518-A513-42A5-96BF-B87663129C9E}"/>
              </a:ext>
            </a:extLst>
          </p:cNvPr>
          <p:cNvSpPr>
            <a:spLocks noGrp="1"/>
          </p:cNvSpPr>
          <p:nvPr>
            <p:ph type="ftr" sz="quarter" idx="11"/>
          </p:nvPr>
        </p:nvSpPr>
        <p:spPr/>
        <p:txBody>
          <a:bodyPr/>
          <a:lstStyle/>
          <a:p>
            <a:r>
              <a:rPr lang="fr-FR"/>
              <a:t>Réseaux sociaux</a:t>
            </a:r>
          </a:p>
        </p:txBody>
      </p:sp>
      <p:sp>
        <p:nvSpPr>
          <p:cNvPr id="6" name="Espace réservé du numéro de diapositive 5">
            <a:extLst>
              <a:ext uri="{FF2B5EF4-FFF2-40B4-BE49-F238E27FC236}">
                <a16:creationId xmlns:a16="http://schemas.microsoft.com/office/drawing/2014/main" id="{8F92A857-C212-4FB1-8380-7F018735756E}"/>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97097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35EEE92-E4F3-43ED-B8DF-0C2A371473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9A9C978-F5D1-437C-9E44-CB28DEA0453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ABB16C-C02B-40FD-A93C-0A8D3F9B6830}"/>
              </a:ext>
            </a:extLst>
          </p:cNvPr>
          <p:cNvSpPr>
            <a:spLocks noGrp="1"/>
          </p:cNvSpPr>
          <p:nvPr>
            <p:ph type="dt" sz="half" idx="10"/>
          </p:nvPr>
        </p:nvSpPr>
        <p:spPr/>
        <p:txBody>
          <a:bodyPr/>
          <a:lstStyle/>
          <a:p>
            <a:fld id="{827F3E1E-0FD1-4D76-ACAB-CC5EBDB9F25D}" type="datetime1">
              <a:rPr lang="fr-FR" smtClean="0"/>
              <a:t>25/10/2022</a:t>
            </a:fld>
            <a:endParaRPr lang="fr-FR"/>
          </a:p>
        </p:txBody>
      </p:sp>
      <p:sp>
        <p:nvSpPr>
          <p:cNvPr id="5" name="Espace réservé du pied de page 4">
            <a:extLst>
              <a:ext uri="{FF2B5EF4-FFF2-40B4-BE49-F238E27FC236}">
                <a16:creationId xmlns:a16="http://schemas.microsoft.com/office/drawing/2014/main" id="{C33C1333-BC94-45CA-BE15-A3202EE14D45}"/>
              </a:ext>
            </a:extLst>
          </p:cNvPr>
          <p:cNvSpPr>
            <a:spLocks noGrp="1"/>
          </p:cNvSpPr>
          <p:nvPr>
            <p:ph type="ftr" sz="quarter" idx="11"/>
          </p:nvPr>
        </p:nvSpPr>
        <p:spPr/>
        <p:txBody>
          <a:bodyPr/>
          <a:lstStyle/>
          <a:p>
            <a:r>
              <a:rPr lang="fr-FR"/>
              <a:t>Réseaux sociaux</a:t>
            </a:r>
          </a:p>
        </p:txBody>
      </p:sp>
      <p:sp>
        <p:nvSpPr>
          <p:cNvPr id="6" name="Espace réservé du numéro de diapositive 5">
            <a:extLst>
              <a:ext uri="{FF2B5EF4-FFF2-40B4-BE49-F238E27FC236}">
                <a16:creationId xmlns:a16="http://schemas.microsoft.com/office/drawing/2014/main" id="{012D9744-E96A-4B1C-ADD3-172684D5D2ED}"/>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89942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AF61A2-8720-41EF-A8EF-90D417F8A0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C2B85E-84A0-4435-A22E-A266C600B4B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4D0538-F1D9-4666-8926-AA2A98D1EDF3}"/>
              </a:ext>
            </a:extLst>
          </p:cNvPr>
          <p:cNvSpPr>
            <a:spLocks noGrp="1"/>
          </p:cNvSpPr>
          <p:nvPr>
            <p:ph type="dt" sz="half" idx="10"/>
          </p:nvPr>
        </p:nvSpPr>
        <p:spPr/>
        <p:txBody>
          <a:bodyPr/>
          <a:lstStyle/>
          <a:p>
            <a:fld id="{F97A0FFD-892E-443E-AA3D-B5A07863AE68}" type="datetime1">
              <a:rPr lang="fr-FR" smtClean="0"/>
              <a:t>25/10/2022</a:t>
            </a:fld>
            <a:endParaRPr lang="fr-FR"/>
          </a:p>
        </p:txBody>
      </p:sp>
      <p:sp>
        <p:nvSpPr>
          <p:cNvPr id="5" name="Espace réservé du pied de page 4">
            <a:extLst>
              <a:ext uri="{FF2B5EF4-FFF2-40B4-BE49-F238E27FC236}">
                <a16:creationId xmlns:a16="http://schemas.microsoft.com/office/drawing/2014/main" id="{1DC7277C-2023-4410-920E-9C9054489A9A}"/>
              </a:ext>
            </a:extLst>
          </p:cNvPr>
          <p:cNvSpPr>
            <a:spLocks noGrp="1"/>
          </p:cNvSpPr>
          <p:nvPr>
            <p:ph type="ftr" sz="quarter" idx="11"/>
          </p:nvPr>
        </p:nvSpPr>
        <p:spPr/>
        <p:txBody>
          <a:bodyPr/>
          <a:lstStyle/>
          <a:p>
            <a:r>
              <a:rPr lang="fr-FR"/>
              <a:t>Réseaux sociaux</a:t>
            </a:r>
          </a:p>
        </p:txBody>
      </p:sp>
      <p:sp>
        <p:nvSpPr>
          <p:cNvPr id="6" name="Espace réservé du numéro de diapositive 5">
            <a:extLst>
              <a:ext uri="{FF2B5EF4-FFF2-40B4-BE49-F238E27FC236}">
                <a16:creationId xmlns:a16="http://schemas.microsoft.com/office/drawing/2014/main" id="{A56A3715-3193-43C1-81D6-81D5CE5224BE}"/>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97771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EC453-C857-4515-95B6-2BAB34D27B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E9959F7-35E1-4392-8C64-1FAF56597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3568170-A16B-45FA-9016-3FF4060B682D}"/>
              </a:ext>
            </a:extLst>
          </p:cNvPr>
          <p:cNvSpPr>
            <a:spLocks noGrp="1"/>
          </p:cNvSpPr>
          <p:nvPr>
            <p:ph type="dt" sz="half" idx="10"/>
          </p:nvPr>
        </p:nvSpPr>
        <p:spPr/>
        <p:txBody>
          <a:bodyPr/>
          <a:lstStyle/>
          <a:p>
            <a:fld id="{9E3B1721-9E60-4079-91B0-BE04E05370E4}" type="datetime1">
              <a:rPr lang="fr-FR" smtClean="0"/>
              <a:t>25/10/2022</a:t>
            </a:fld>
            <a:endParaRPr lang="fr-FR"/>
          </a:p>
        </p:txBody>
      </p:sp>
      <p:sp>
        <p:nvSpPr>
          <p:cNvPr id="5" name="Espace réservé du pied de page 4">
            <a:extLst>
              <a:ext uri="{FF2B5EF4-FFF2-40B4-BE49-F238E27FC236}">
                <a16:creationId xmlns:a16="http://schemas.microsoft.com/office/drawing/2014/main" id="{82896811-65BE-426D-A893-1ABCE0BAF999}"/>
              </a:ext>
            </a:extLst>
          </p:cNvPr>
          <p:cNvSpPr>
            <a:spLocks noGrp="1"/>
          </p:cNvSpPr>
          <p:nvPr>
            <p:ph type="ftr" sz="quarter" idx="11"/>
          </p:nvPr>
        </p:nvSpPr>
        <p:spPr/>
        <p:txBody>
          <a:bodyPr/>
          <a:lstStyle/>
          <a:p>
            <a:r>
              <a:rPr lang="fr-FR"/>
              <a:t>Réseaux sociaux</a:t>
            </a:r>
          </a:p>
        </p:txBody>
      </p:sp>
      <p:sp>
        <p:nvSpPr>
          <p:cNvPr id="6" name="Espace réservé du numéro de diapositive 5">
            <a:extLst>
              <a:ext uri="{FF2B5EF4-FFF2-40B4-BE49-F238E27FC236}">
                <a16:creationId xmlns:a16="http://schemas.microsoft.com/office/drawing/2014/main" id="{F89007EB-D77A-4B24-ADB2-B7075DF3CD20}"/>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8750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2257B-9671-4AD3-A486-A3419DAD96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0EF54C-F160-4A73-A648-D40D7F9706D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6F59DF2-EB78-4597-A973-681B1A4B11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A34EE08-FCE9-4669-BCE1-F080BD1AA3DB}"/>
              </a:ext>
            </a:extLst>
          </p:cNvPr>
          <p:cNvSpPr>
            <a:spLocks noGrp="1"/>
          </p:cNvSpPr>
          <p:nvPr>
            <p:ph type="dt" sz="half" idx="10"/>
          </p:nvPr>
        </p:nvSpPr>
        <p:spPr/>
        <p:txBody>
          <a:bodyPr/>
          <a:lstStyle/>
          <a:p>
            <a:fld id="{06955F5F-2F87-48E3-9479-CFD8164C869E}" type="datetime1">
              <a:rPr lang="fr-FR" smtClean="0"/>
              <a:t>25/10/2022</a:t>
            </a:fld>
            <a:endParaRPr lang="fr-FR"/>
          </a:p>
        </p:txBody>
      </p:sp>
      <p:sp>
        <p:nvSpPr>
          <p:cNvPr id="6" name="Espace réservé du pied de page 5">
            <a:extLst>
              <a:ext uri="{FF2B5EF4-FFF2-40B4-BE49-F238E27FC236}">
                <a16:creationId xmlns:a16="http://schemas.microsoft.com/office/drawing/2014/main" id="{CA43D61B-9664-4525-AE2B-BEF5122E9393}"/>
              </a:ext>
            </a:extLst>
          </p:cNvPr>
          <p:cNvSpPr>
            <a:spLocks noGrp="1"/>
          </p:cNvSpPr>
          <p:nvPr>
            <p:ph type="ftr" sz="quarter" idx="11"/>
          </p:nvPr>
        </p:nvSpPr>
        <p:spPr/>
        <p:txBody>
          <a:bodyPr/>
          <a:lstStyle/>
          <a:p>
            <a:r>
              <a:rPr lang="fr-FR"/>
              <a:t>Réseaux sociaux</a:t>
            </a:r>
          </a:p>
        </p:txBody>
      </p:sp>
      <p:sp>
        <p:nvSpPr>
          <p:cNvPr id="7" name="Espace réservé du numéro de diapositive 6">
            <a:extLst>
              <a:ext uri="{FF2B5EF4-FFF2-40B4-BE49-F238E27FC236}">
                <a16:creationId xmlns:a16="http://schemas.microsoft.com/office/drawing/2014/main" id="{D6253403-F0E0-438B-B70A-C04C15313E9D}"/>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429224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8B552-6964-4563-AC0C-F11B4917805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0A37426-D7B2-4525-8D69-52F5A12A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DAB521-9097-45CF-A242-A788E8B93C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8D8593F-3F4E-4AD5-8F59-62BDC26F51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96D536-B59E-4F03-A7C2-A9A850153F2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62D512A-70DD-4FCA-8A20-1CC007EF613C}"/>
              </a:ext>
            </a:extLst>
          </p:cNvPr>
          <p:cNvSpPr>
            <a:spLocks noGrp="1"/>
          </p:cNvSpPr>
          <p:nvPr>
            <p:ph type="dt" sz="half" idx="10"/>
          </p:nvPr>
        </p:nvSpPr>
        <p:spPr/>
        <p:txBody>
          <a:bodyPr/>
          <a:lstStyle/>
          <a:p>
            <a:fld id="{43DD00E4-1696-4106-81CF-E20EFD5CE39F}" type="datetime1">
              <a:rPr lang="fr-FR" smtClean="0"/>
              <a:t>25/10/2022</a:t>
            </a:fld>
            <a:endParaRPr lang="fr-FR"/>
          </a:p>
        </p:txBody>
      </p:sp>
      <p:sp>
        <p:nvSpPr>
          <p:cNvPr id="8" name="Espace réservé du pied de page 7">
            <a:extLst>
              <a:ext uri="{FF2B5EF4-FFF2-40B4-BE49-F238E27FC236}">
                <a16:creationId xmlns:a16="http://schemas.microsoft.com/office/drawing/2014/main" id="{0511FBA1-F13B-44A1-A30B-62FB7766202B}"/>
              </a:ext>
            </a:extLst>
          </p:cNvPr>
          <p:cNvSpPr>
            <a:spLocks noGrp="1"/>
          </p:cNvSpPr>
          <p:nvPr>
            <p:ph type="ftr" sz="quarter" idx="11"/>
          </p:nvPr>
        </p:nvSpPr>
        <p:spPr/>
        <p:txBody>
          <a:bodyPr/>
          <a:lstStyle/>
          <a:p>
            <a:r>
              <a:rPr lang="fr-FR"/>
              <a:t>Réseaux sociaux</a:t>
            </a:r>
          </a:p>
        </p:txBody>
      </p:sp>
      <p:sp>
        <p:nvSpPr>
          <p:cNvPr id="9" name="Espace réservé du numéro de diapositive 8">
            <a:extLst>
              <a:ext uri="{FF2B5EF4-FFF2-40B4-BE49-F238E27FC236}">
                <a16:creationId xmlns:a16="http://schemas.microsoft.com/office/drawing/2014/main" id="{5967DCE9-FFC0-4848-981A-DCB200E3DACC}"/>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98971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09C68-2DD2-41F2-841C-A881082963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29718F1-CA6B-401D-B089-C28C4061F044}"/>
              </a:ext>
            </a:extLst>
          </p:cNvPr>
          <p:cNvSpPr>
            <a:spLocks noGrp="1"/>
          </p:cNvSpPr>
          <p:nvPr>
            <p:ph type="dt" sz="half" idx="10"/>
          </p:nvPr>
        </p:nvSpPr>
        <p:spPr/>
        <p:txBody>
          <a:bodyPr/>
          <a:lstStyle/>
          <a:p>
            <a:fld id="{3BC58710-C3F1-4C12-97AA-78117A7C2F94}" type="datetime1">
              <a:rPr lang="fr-FR" smtClean="0"/>
              <a:t>25/10/2022</a:t>
            </a:fld>
            <a:endParaRPr lang="fr-FR"/>
          </a:p>
        </p:txBody>
      </p:sp>
      <p:sp>
        <p:nvSpPr>
          <p:cNvPr id="4" name="Espace réservé du pied de page 3">
            <a:extLst>
              <a:ext uri="{FF2B5EF4-FFF2-40B4-BE49-F238E27FC236}">
                <a16:creationId xmlns:a16="http://schemas.microsoft.com/office/drawing/2014/main" id="{990549A0-C85B-4235-B283-D240FA75DE43}"/>
              </a:ext>
            </a:extLst>
          </p:cNvPr>
          <p:cNvSpPr>
            <a:spLocks noGrp="1"/>
          </p:cNvSpPr>
          <p:nvPr>
            <p:ph type="ftr" sz="quarter" idx="11"/>
          </p:nvPr>
        </p:nvSpPr>
        <p:spPr/>
        <p:txBody>
          <a:bodyPr/>
          <a:lstStyle/>
          <a:p>
            <a:r>
              <a:rPr lang="fr-FR"/>
              <a:t>Réseaux sociaux</a:t>
            </a:r>
          </a:p>
        </p:txBody>
      </p:sp>
      <p:sp>
        <p:nvSpPr>
          <p:cNvPr id="5" name="Espace réservé du numéro de diapositive 4">
            <a:extLst>
              <a:ext uri="{FF2B5EF4-FFF2-40B4-BE49-F238E27FC236}">
                <a16:creationId xmlns:a16="http://schemas.microsoft.com/office/drawing/2014/main" id="{CB6A96EA-368E-4A54-B8C1-5D8D6F9C812E}"/>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8999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DB916E-D4F0-4F40-94B2-5E74AFF89144}"/>
              </a:ext>
            </a:extLst>
          </p:cNvPr>
          <p:cNvSpPr>
            <a:spLocks noGrp="1"/>
          </p:cNvSpPr>
          <p:nvPr>
            <p:ph type="dt" sz="half" idx="10"/>
          </p:nvPr>
        </p:nvSpPr>
        <p:spPr/>
        <p:txBody>
          <a:bodyPr/>
          <a:lstStyle/>
          <a:p>
            <a:fld id="{A8728A75-4090-4746-9716-DA4788B43F16}" type="datetime1">
              <a:rPr lang="fr-FR" smtClean="0"/>
              <a:t>25/10/2022</a:t>
            </a:fld>
            <a:endParaRPr lang="fr-FR"/>
          </a:p>
        </p:txBody>
      </p:sp>
      <p:sp>
        <p:nvSpPr>
          <p:cNvPr id="3" name="Espace réservé du pied de page 2">
            <a:extLst>
              <a:ext uri="{FF2B5EF4-FFF2-40B4-BE49-F238E27FC236}">
                <a16:creationId xmlns:a16="http://schemas.microsoft.com/office/drawing/2014/main" id="{4C97213C-1EF5-40B7-882D-71313D725DFE}"/>
              </a:ext>
            </a:extLst>
          </p:cNvPr>
          <p:cNvSpPr>
            <a:spLocks noGrp="1"/>
          </p:cNvSpPr>
          <p:nvPr>
            <p:ph type="ftr" sz="quarter" idx="11"/>
          </p:nvPr>
        </p:nvSpPr>
        <p:spPr/>
        <p:txBody>
          <a:bodyPr/>
          <a:lstStyle/>
          <a:p>
            <a:r>
              <a:rPr lang="fr-FR"/>
              <a:t>Réseaux sociaux</a:t>
            </a:r>
          </a:p>
        </p:txBody>
      </p:sp>
      <p:sp>
        <p:nvSpPr>
          <p:cNvPr id="4" name="Espace réservé du numéro de diapositive 3">
            <a:extLst>
              <a:ext uri="{FF2B5EF4-FFF2-40B4-BE49-F238E27FC236}">
                <a16:creationId xmlns:a16="http://schemas.microsoft.com/office/drawing/2014/main" id="{2E958273-140D-4A72-B9BD-1EF2312D8E70}"/>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44259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9E72A8-339B-45C1-B42D-06D4679BBB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18DB65F-2077-40B2-8F22-DB403426A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78FAB4E-909A-4872-949B-F68C33004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84095A-975C-4853-A9AD-DA2CBC40F4B6}"/>
              </a:ext>
            </a:extLst>
          </p:cNvPr>
          <p:cNvSpPr>
            <a:spLocks noGrp="1"/>
          </p:cNvSpPr>
          <p:nvPr>
            <p:ph type="dt" sz="half" idx="10"/>
          </p:nvPr>
        </p:nvSpPr>
        <p:spPr/>
        <p:txBody>
          <a:bodyPr/>
          <a:lstStyle/>
          <a:p>
            <a:fld id="{0C57C48E-AAF4-402C-99B3-D3638D74BD13}" type="datetime1">
              <a:rPr lang="fr-FR" smtClean="0"/>
              <a:t>25/10/2022</a:t>
            </a:fld>
            <a:endParaRPr lang="fr-FR"/>
          </a:p>
        </p:txBody>
      </p:sp>
      <p:sp>
        <p:nvSpPr>
          <p:cNvPr id="6" name="Espace réservé du pied de page 5">
            <a:extLst>
              <a:ext uri="{FF2B5EF4-FFF2-40B4-BE49-F238E27FC236}">
                <a16:creationId xmlns:a16="http://schemas.microsoft.com/office/drawing/2014/main" id="{55C5C26B-2CD0-42B8-B8D8-8B1CF6A3F5FE}"/>
              </a:ext>
            </a:extLst>
          </p:cNvPr>
          <p:cNvSpPr>
            <a:spLocks noGrp="1"/>
          </p:cNvSpPr>
          <p:nvPr>
            <p:ph type="ftr" sz="quarter" idx="11"/>
          </p:nvPr>
        </p:nvSpPr>
        <p:spPr/>
        <p:txBody>
          <a:bodyPr/>
          <a:lstStyle/>
          <a:p>
            <a:r>
              <a:rPr lang="fr-FR"/>
              <a:t>Réseaux sociaux</a:t>
            </a:r>
          </a:p>
        </p:txBody>
      </p:sp>
      <p:sp>
        <p:nvSpPr>
          <p:cNvPr id="7" name="Espace réservé du numéro de diapositive 6">
            <a:extLst>
              <a:ext uri="{FF2B5EF4-FFF2-40B4-BE49-F238E27FC236}">
                <a16:creationId xmlns:a16="http://schemas.microsoft.com/office/drawing/2014/main" id="{139E0D98-0672-4E42-BC73-E1D2B3E446F9}"/>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7592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2AAAA-4C20-4734-89DD-68354319DB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307E271-412C-46A4-B78C-0AC1A56C2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887B7C0-05B9-458B-A7AE-9AD017717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74560-9E34-4050-9F37-DF3FD8A08B8D}"/>
              </a:ext>
            </a:extLst>
          </p:cNvPr>
          <p:cNvSpPr>
            <a:spLocks noGrp="1"/>
          </p:cNvSpPr>
          <p:nvPr>
            <p:ph type="dt" sz="half" idx="10"/>
          </p:nvPr>
        </p:nvSpPr>
        <p:spPr/>
        <p:txBody>
          <a:bodyPr/>
          <a:lstStyle/>
          <a:p>
            <a:fld id="{24CBCBCD-F0FF-4E73-B78C-78BCB2FBAE15}" type="datetime1">
              <a:rPr lang="fr-FR" smtClean="0"/>
              <a:t>25/10/2022</a:t>
            </a:fld>
            <a:endParaRPr lang="fr-FR"/>
          </a:p>
        </p:txBody>
      </p:sp>
      <p:sp>
        <p:nvSpPr>
          <p:cNvPr id="6" name="Espace réservé du pied de page 5">
            <a:extLst>
              <a:ext uri="{FF2B5EF4-FFF2-40B4-BE49-F238E27FC236}">
                <a16:creationId xmlns:a16="http://schemas.microsoft.com/office/drawing/2014/main" id="{9223A836-D85D-446C-A73F-9E9B4403C922}"/>
              </a:ext>
            </a:extLst>
          </p:cNvPr>
          <p:cNvSpPr>
            <a:spLocks noGrp="1"/>
          </p:cNvSpPr>
          <p:nvPr>
            <p:ph type="ftr" sz="quarter" idx="11"/>
          </p:nvPr>
        </p:nvSpPr>
        <p:spPr/>
        <p:txBody>
          <a:bodyPr/>
          <a:lstStyle/>
          <a:p>
            <a:r>
              <a:rPr lang="fr-FR"/>
              <a:t>Réseaux sociaux</a:t>
            </a:r>
          </a:p>
        </p:txBody>
      </p:sp>
      <p:sp>
        <p:nvSpPr>
          <p:cNvPr id="7" name="Espace réservé du numéro de diapositive 6">
            <a:extLst>
              <a:ext uri="{FF2B5EF4-FFF2-40B4-BE49-F238E27FC236}">
                <a16:creationId xmlns:a16="http://schemas.microsoft.com/office/drawing/2014/main" id="{C77A2078-B79F-498C-BBD6-4BF60E6D926C}"/>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60478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8FEC4D-828F-4037-A661-52639E98B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37B87C7-FC2A-4993-971E-F258D3FD6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ECCF2A-4776-43FF-B138-41998B6E3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B593B-4774-4BD1-8C05-ECE24B39868D}" type="datetime1">
              <a:rPr lang="fr-FR" smtClean="0"/>
              <a:t>25/10/2022</a:t>
            </a:fld>
            <a:endParaRPr lang="fr-FR"/>
          </a:p>
        </p:txBody>
      </p:sp>
      <p:sp>
        <p:nvSpPr>
          <p:cNvPr id="5" name="Espace réservé du pied de page 4">
            <a:extLst>
              <a:ext uri="{FF2B5EF4-FFF2-40B4-BE49-F238E27FC236}">
                <a16:creationId xmlns:a16="http://schemas.microsoft.com/office/drawing/2014/main" id="{D431261E-FD75-4B80-ABF4-77FCEE0B8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Réseaux sociaux</a:t>
            </a:r>
          </a:p>
        </p:txBody>
      </p:sp>
      <p:sp>
        <p:nvSpPr>
          <p:cNvPr id="6" name="Espace réservé du numéro de diapositive 5">
            <a:extLst>
              <a:ext uri="{FF2B5EF4-FFF2-40B4-BE49-F238E27FC236}">
                <a16:creationId xmlns:a16="http://schemas.microsoft.com/office/drawing/2014/main" id="{8E4F258F-4BA8-49BC-9F91-AA61E9297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496C-A674-488F-82D3-A6592634C02D}" type="slidenum">
              <a:rPr lang="fr-FR" smtClean="0"/>
              <a:t>‹N°›</a:t>
            </a:fld>
            <a:endParaRPr lang="fr-FR"/>
          </a:p>
        </p:txBody>
      </p:sp>
    </p:spTree>
    <p:extLst>
      <p:ext uri="{BB962C8B-B14F-4D97-AF65-F5344CB8AC3E}">
        <p14:creationId xmlns:p14="http://schemas.microsoft.com/office/powerpoint/2010/main" val="17571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5059C4-780F-4D21-9161-0852A15280CC}"/>
              </a:ext>
            </a:extLst>
          </p:cNvPr>
          <p:cNvSpPr/>
          <p:nvPr/>
        </p:nvSpPr>
        <p:spPr>
          <a:xfrm>
            <a:off x="427839" y="385894"/>
            <a:ext cx="11308359" cy="60232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71FA5E5-CBB9-48CD-86BD-C304011F9941}"/>
              </a:ext>
            </a:extLst>
          </p:cNvPr>
          <p:cNvSpPr>
            <a:spLocks noGrp="1"/>
          </p:cNvSpPr>
          <p:nvPr>
            <p:ph type="ctrTitle"/>
          </p:nvPr>
        </p:nvSpPr>
        <p:spPr>
          <a:xfrm>
            <a:off x="1510017" y="2601119"/>
            <a:ext cx="9144000" cy="1655762"/>
          </a:xfrm>
        </p:spPr>
        <p:txBody>
          <a:bodyPr>
            <a:normAutofit fontScale="90000"/>
          </a:bodyPr>
          <a:lstStyle/>
          <a:p>
            <a:r>
              <a:rPr lang="fr-FR" b="1" dirty="0">
                <a:solidFill>
                  <a:schemeClr val="bg1"/>
                </a:solidFill>
              </a:rPr>
              <a:t>Bienvenue</a:t>
            </a:r>
            <a:br>
              <a:rPr lang="fr-FR" b="1" dirty="0">
                <a:solidFill>
                  <a:schemeClr val="bg1"/>
                </a:solidFill>
              </a:rPr>
            </a:br>
            <a:r>
              <a:rPr lang="fr-FR" b="1" dirty="0">
                <a:solidFill>
                  <a:schemeClr val="bg1"/>
                </a:solidFill>
              </a:rPr>
              <a:t>à l’atelier sur les réseaux sociaux</a:t>
            </a:r>
          </a:p>
        </p:txBody>
      </p:sp>
      <p:pic>
        <p:nvPicPr>
          <p:cNvPr id="9" name="Image 8">
            <a:extLst>
              <a:ext uri="{FF2B5EF4-FFF2-40B4-BE49-F238E27FC236}">
                <a16:creationId xmlns:a16="http://schemas.microsoft.com/office/drawing/2014/main" id="{AF648D56-6D1B-4EBA-B38B-3B91D6FD9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301" y="5651747"/>
            <a:ext cx="2741433" cy="632433"/>
          </a:xfrm>
          <a:prstGeom prst="rect">
            <a:avLst/>
          </a:prstGeom>
        </p:spPr>
      </p:pic>
    </p:spTree>
    <p:extLst>
      <p:ext uri="{BB962C8B-B14F-4D97-AF65-F5344CB8AC3E}">
        <p14:creationId xmlns:p14="http://schemas.microsoft.com/office/powerpoint/2010/main" val="317226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F7349193-7826-4622-A212-EE44F2487262}"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10</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3302248" y="1447098"/>
            <a:ext cx="3059910" cy="461665"/>
          </a:xfrm>
          <a:prstGeom prst="rect">
            <a:avLst/>
          </a:prstGeom>
          <a:noFill/>
        </p:spPr>
        <p:txBody>
          <a:bodyPr wrap="square">
            <a:spAutoFit/>
          </a:bodyPr>
          <a:lstStyle/>
          <a:p>
            <a:r>
              <a:rPr lang="fr-FR" sz="2400" b="1" dirty="0"/>
              <a:t>LinkedIn</a:t>
            </a:r>
            <a:endParaRPr lang="fr-FR" sz="2400" dirty="0"/>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Tree>
    <p:extLst>
      <p:ext uri="{BB962C8B-B14F-4D97-AF65-F5344CB8AC3E}">
        <p14:creationId xmlns:p14="http://schemas.microsoft.com/office/powerpoint/2010/main" val="1115942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8321A1D4-16B6-4C0E-B303-7914B4B58C89}"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11</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3302248" y="1447098"/>
            <a:ext cx="3059910" cy="461665"/>
          </a:xfrm>
          <a:prstGeom prst="rect">
            <a:avLst/>
          </a:prstGeom>
          <a:noFill/>
        </p:spPr>
        <p:txBody>
          <a:bodyPr wrap="square">
            <a:spAutoFit/>
          </a:bodyPr>
          <a:lstStyle/>
          <a:p>
            <a:r>
              <a:rPr lang="fr-FR" sz="2400" b="1" dirty="0"/>
              <a:t>LinkedIn</a:t>
            </a:r>
            <a:endParaRPr lang="fr-FR" sz="2400" dirty="0"/>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
        <p:nvSpPr>
          <p:cNvPr id="31" name="ZoneTexte 30">
            <a:extLst>
              <a:ext uri="{FF2B5EF4-FFF2-40B4-BE49-F238E27FC236}">
                <a16:creationId xmlns:a16="http://schemas.microsoft.com/office/drawing/2014/main" id="{61A2AF3F-1927-3E96-380F-1AFE812DE31F}"/>
              </a:ext>
            </a:extLst>
          </p:cNvPr>
          <p:cNvSpPr txBox="1"/>
          <p:nvPr/>
        </p:nvSpPr>
        <p:spPr>
          <a:xfrm>
            <a:off x="3302248" y="2337463"/>
            <a:ext cx="3059910" cy="461665"/>
          </a:xfrm>
          <a:prstGeom prst="rect">
            <a:avLst/>
          </a:prstGeom>
          <a:noFill/>
        </p:spPr>
        <p:txBody>
          <a:bodyPr wrap="square">
            <a:spAutoFit/>
          </a:bodyPr>
          <a:lstStyle/>
          <a:p>
            <a:r>
              <a:rPr lang="fr-FR" sz="2400" b="1" dirty="0"/>
              <a:t>WhatsApp</a:t>
            </a:r>
            <a:endParaRPr lang="fr-FR" sz="2400" dirty="0"/>
          </a:p>
        </p:txBody>
      </p:sp>
    </p:spTree>
    <p:extLst>
      <p:ext uri="{BB962C8B-B14F-4D97-AF65-F5344CB8AC3E}">
        <p14:creationId xmlns:p14="http://schemas.microsoft.com/office/powerpoint/2010/main" val="3230305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8902ACC-25D3-4417-A64A-55F94094945C}"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12</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3302248" y="1447098"/>
            <a:ext cx="3059910" cy="461665"/>
          </a:xfrm>
          <a:prstGeom prst="rect">
            <a:avLst/>
          </a:prstGeom>
          <a:noFill/>
        </p:spPr>
        <p:txBody>
          <a:bodyPr wrap="square">
            <a:spAutoFit/>
          </a:bodyPr>
          <a:lstStyle/>
          <a:p>
            <a:r>
              <a:rPr lang="fr-FR" sz="2400" b="1" dirty="0"/>
              <a:t>LinkedIn</a:t>
            </a:r>
            <a:endParaRPr lang="fr-FR" sz="2400" dirty="0"/>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
        <p:nvSpPr>
          <p:cNvPr id="31" name="ZoneTexte 30">
            <a:extLst>
              <a:ext uri="{FF2B5EF4-FFF2-40B4-BE49-F238E27FC236}">
                <a16:creationId xmlns:a16="http://schemas.microsoft.com/office/drawing/2014/main" id="{61A2AF3F-1927-3E96-380F-1AFE812DE31F}"/>
              </a:ext>
            </a:extLst>
          </p:cNvPr>
          <p:cNvSpPr txBox="1"/>
          <p:nvPr/>
        </p:nvSpPr>
        <p:spPr>
          <a:xfrm>
            <a:off x="3302248" y="2337463"/>
            <a:ext cx="3059910" cy="461665"/>
          </a:xfrm>
          <a:prstGeom prst="rect">
            <a:avLst/>
          </a:prstGeom>
          <a:noFill/>
        </p:spPr>
        <p:txBody>
          <a:bodyPr wrap="square">
            <a:spAutoFit/>
          </a:bodyPr>
          <a:lstStyle/>
          <a:p>
            <a:r>
              <a:rPr lang="fr-FR" sz="2400" b="1" dirty="0"/>
              <a:t>WhatsApp</a:t>
            </a:r>
            <a:endParaRPr lang="fr-FR" sz="2400" dirty="0"/>
          </a:p>
        </p:txBody>
      </p:sp>
      <p:sp>
        <p:nvSpPr>
          <p:cNvPr id="32" name="ZoneTexte 31">
            <a:extLst>
              <a:ext uri="{FF2B5EF4-FFF2-40B4-BE49-F238E27FC236}">
                <a16:creationId xmlns:a16="http://schemas.microsoft.com/office/drawing/2014/main" id="{C39BBCC1-4DAD-A47B-D392-F612F9812735}"/>
              </a:ext>
            </a:extLst>
          </p:cNvPr>
          <p:cNvSpPr txBox="1"/>
          <p:nvPr/>
        </p:nvSpPr>
        <p:spPr>
          <a:xfrm>
            <a:off x="3302248" y="3214023"/>
            <a:ext cx="3059910" cy="461665"/>
          </a:xfrm>
          <a:prstGeom prst="rect">
            <a:avLst/>
          </a:prstGeom>
          <a:noFill/>
        </p:spPr>
        <p:txBody>
          <a:bodyPr wrap="square">
            <a:spAutoFit/>
          </a:bodyPr>
          <a:lstStyle/>
          <a:p>
            <a:r>
              <a:rPr lang="fr-FR" sz="2400" b="1" dirty="0" err="1"/>
              <a:t>Youtube</a:t>
            </a:r>
            <a:endParaRPr lang="fr-FR" sz="2400" dirty="0"/>
          </a:p>
        </p:txBody>
      </p:sp>
    </p:spTree>
    <p:extLst>
      <p:ext uri="{BB962C8B-B14F-4D97-AF65-F5344CB8AC3E}">
        <p14:creationId xmlns:p14="http://schemas.microsoft.com/office/powerpoint/2010/main" val="155748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C215A59E-512A-4FE9-811A-096618EBE36E}"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13</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3302248" y="1447098"/>
            <a:ext cx="3059910" cy="461665"/>
          </a:xfrm>
          <a:prstGeom prst="rect">
            <a:avLst/>
          </a:prstGeom>
          <a:noFill/>
        </p:spPr>
        <p:txBody>
          <a:bodyPr wrap="square">
            <a:spAutoFit/>
          </a:bodyPr>
          <a:lstStyle/>
          <a:p>
            <a:r>
              <a:rPr lang="fr-FR" sz="2400" b="1" dirty="0"/>
              <a:t>LinkedIn</a:t>
            </a:r>
            <a:endParaRPr lang="fr-FR" sz="2400" dirty="0"/>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
        <p:nvSpPr>
          <p:cNvPr id="31" name="ZoneTexte 30">
            <a:extLst>
              <a:ext uri="{FF2B5EF4-FFF2-40B4-BE49-F238E27FC236}">
                <a16:creationId xmlns:a16="http://schemas.microsoft.com/office/drawing/2014/main" id="{61A2AF3F-1927-3E96-380F-1AFE812DE31F}"/>
              </a:ext>
            </a:extLst>
          </p:cNvPr>
          <p:cNvSpPr txBox="1"/>
          <p:nvPr/>
        </p:nvSpPr>
        <p:spPr>
          <a:xfrm>
            <a:off x="3302248" y="2337463"/>
            <a:ext cx="3059910" cy="461665"/>
          </a:xfrm>
          <a:prstGeom prst="rect">
            <a:avLst/>
          </a:prstGeom>
          <a:noFill/>
        </p:spPr>
        <p:txBody>
          <a:bodyPr wrap="square">
            <a:spAutoFit/>
          </a:bodyPr>
          <a:lstStyle/>
          <a:p>
            <a:r>
              <a:rPr lang="fr-FR" sz="2400" b="1" dirty="0"/>
              <a:t>WhatsApp</a:t>
            </a:r>
            <a:endParaRPr lang="fr-FR" sz="2400" dirty="0"/>
          </a:p>
        </p:txBody>
      </p:sp>
      <p:sp>
        <p:nvSpPr>
          <p:cNvPr id="32" name="ZoneTexte 31">
            <a:extLst>
              <a:ext uri="{FF2B5EF4-FFF2-40B4-BE49-F238E27FC236}">
                <a16:creationId xmlns:a16="http://schemas.microsoft.com/office/drawing/2014/main" id="{C39BBCC1-4DAD-A47B-D392-F612F9812735}"/>
              </a:ext>
            </a:extLst>
          </p:cNvPr>
          <p:cNvSpPr txBox="1"/>
          <p:nvPr/>
        </p:nvSpPr>
        <p:spPr>
          <a:xfrm>
            <a:off x="3302248" y="3214023"/>
            <a:ext cx="3059910" cy="461665"/>
          </a:xfrm>
          <a:prstGeom prst="rect">
            <a:avLst/>
          </a:prstGeom>
          <a:noFill/>
        </p:spPr>
        <p:txBody>
          <a:bodyPr wrap="square">
            <a:spAutoFit/>
          </a:bodyPr>
          <a:lstStyle/>
          <a:p>
            <a:r>
              <a:rPr lang="fr-FR" sz="2400" b="1" dirty="0" err="1"/>
              <a:t>Youtube</a:t>
            </a:r>
            <a:endParaRPr lang="fr-FR" sz="2400" dirty="0"/>
          </a:p>
        </p:txBody>
      </p:sp>
      <p:sp>
        <p:nvSpPr>
          <p:cNvPr id="33" name="ZoneTexte 32">
            <a:extLst>
              <a:ext uri="{FF2B5EF4-FFF2-40B4-BE49-F238E27FC236}">
                <a16:creationId xmlns:a16="http://schemas.microsoft.com/office/drawing/2014/main" id="{C71907C0-5DB7-59C0-E7D1-D487EA7B5D51}"/>
              </a:ext>
            </a:extLst>
          </p:cNvPr>
          <p:cNvSpPr txBox="1"/>
          <p:nvPr/>
        </p:nvSpPr>
        <p:spPr>
          <a:xfrm>
            <a:off x="3302248" y="3949856"/>
            <a:ext cx="3059910" cy="461665"/>
          </a:xfrm>
          <a:prstGeom prst="rect">
            <a:avLst/>
          </a:prstGeom>
          <a:noFill/>
        </p:spPr>
        <p:txBody>
          <a:bodyPr wrap="square">
            <a:spAutoFit/>
          </a:bodyPr>
          <a:lstStyle/>
          <a:p>
            <a:r>
              <a:rPr lang="fr-FR" sz="2400" b="1" dirty="0"/>
              <a:t>Spotify</a:t>
            </a:r>
            <a:endParaRPr lang="fr-FR" sz="2400" dirty="0"/>
          </a:p>
        </p:txBody>
      </p:sp>
    </p:spTree>
    <p:extLst>
      <p:ext uri="{BB962C8B-B14F-4D97-AF65-F5344CB8AC3E}">
        <p14:creationId xmlns:p14="http://schemas.microsoft.com/office/powerpoint/2010/main" val="299264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A12A2224-0F2A-4B2C-B398-740F7E5564D2}"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14</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3302248" y="1447098"/>
            <a:ext cx="3059910" cy="461665"/>
          </a:xfrm>
          <a:prstGeom prst="rect">
            <a:avLst/>
          </a:prstGeom>
          <a:noFill/>
        </p:spPr>
        <p:txBody>
          <a:bodyPr wrap="square">
            <a:spAutoFit/>
          </a:bodyPr>
          <a:lstStyle/>
          <a:p>
            <a:r>
              <a:rPr lang="fr-FR" sz="2400" b="1" dirty="0"/>
              <a:t>LinkedIn</a:t>
            </a:r>
            <a:endParaRPr lang="fr-FR" sz="2400" dirty="0"/>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
        <p:nvSpPr>
          <p:cNvPr id="31" name="ZoneTexte 30">
            <a:extLst>
              <a:ext uri="{FF2B5EF4-FFF2-40B4-BE49-F238E27FC236}">
                <a16:creationId xmlns:a16="http://schemas.microsoft.com/office/drawing/2014/main" id="{61A2AF3F-1927-3E96-380F-1AFE812DE31F}"/>
              </a:ext>
            </a:extLst>
          </p:cNvPr>
          <p:cNvSpPr txBox="1"/>
          <p:nvPr/>
        </p:nvSpPr>
        <p:spPr>
          <a:xfrm>
            <a:off x="3302248" y="2337463"/>
            <a:ext cx="3059910" cy="461665"/>
          </a:xfrm>
          <a:prstGeom prst="rect">
            <a:avLst/>
          </a:prstGeom>
          <a:noFill/>
        </p:spPr>
        <p:txBody>
          <a:bodyPr wrap="square">
            <a:spAutoFit/>
          </a:bodyPr>
          <a:lstStyle/>
          <a:p>
            <a:r>
              <a:rPr lang="fr-FR" sz="2400" b="1" dirty="0"/>
              <a:t>WhatsApp</a:t>
            </a:r>
            <a:endParaRPr lang="fr-FR" sz="2400" dirty="0"/>
          </a:p>
        </p:txBody>
      </p:sp>
      <p:sp>
        <p:nvSpPr>
          <p:cNvPr id="32" name="ZoneTexte 31">
            <a:extLst>
              <a:ext uri="{FF2B5EF4-FFF2-40B4-BE49-F238E27FC236}">
                <a16:creationId xmlns:a16="http://schemas.microsoft.com/office/drawing/2014/main" id="{C39BBCC1-4DAD-A47B-D392-F612F9812735}"/>
              </a:ext>
            </a:extLst>
          </p:cNvPr>
          <p:cNvSpPr txBox="1"/>
          <p:nvPr/>
        </p:nvSpPr>
        <p:spPr>
          <a:xfrm>
            <a:off x="3302248" y="3214023"/>
            <a:ext cx="3059910" cy="461665"/>
          </a:xfrm>
          <a:prstGeom prst="rect">
            <a:avLst/>
          </a:prstGeom>
          <a:noFill/>
        </p:spPr>
        <p:txBody>
          <a:bodyPr wrap="square">
            <a:spAutoFit/>
          </a:bodyPr>
          <a:lstStyle/>
          <a:p>
            <a:r>
              <a:rPr lang="fr-FR" sz="2400" b="1" dirty="0" err="1"/>
              <a:t>Youtube</a:t>
            </a:r>
            <a:endParaRPr lang="fr-FR" sz="2400" dirty="0"/>
          </a:p>
        </p:txBody>
      </p:sp>
      <p:sp>
        <p:nvSpPr>
          <p:cNvPr id="33" name="ZoneTexte 32">
            <a:extLst>
              <a:ext uri="{FF2B5EF4-FFF2-40B4-BE49-F238E27FC236}">
                <a16:creationId xmlns:a16="http://schemas.microsoft.com/office/drawing/2014/main" id="{C71907C0-5DB7-59C0-E7D1-D487EA7B5D51}"/>
              </a:ext>
            </a:extLst>
          </p:cNvPr>
          <p:cNvSpPr txBox="1"/>
          <p:nvPr/>
        </p:nvSpPr>
        <p:spPr>
          <a:xfrm>
            <a:off x="3302248" y="3949856"/>
            <a:ext cx="3059910" cy="461665"/>
          </a:xfrm>
          <a:prstGeom prst="rect">
            <a:avLst/>
          </a:prstGeom>
          <a:noFill/>
        </p:spPr>
        <p:txBody>
          <a:bodyPr wrap="square">
            <a:spAutoFit/>
          </a:bodyPr>
          <a:lstStyle/>
          <a:p>
            <a:r>
              <a:rPr lang="fr-FR" sz="2400" b="1" dirty="0"/>
              <a:t>Spotify</a:t>
            </a:r>
            <a:endParaRPr lang="fr-FR" sz="2400" dirty="0"/>
          </a:p>
        </p:txBody>
      </p:sp>
      <p:sp>
        <p:nvSpPr>
          <p:cNvPr id="34" name="ZoneTexte 33">
            <a:extLst>
              <a:ext uri="{FF2B5EF4-FFF2-40B4-BE49-F238E27FC236}">
                <a16:creationId xmlns:a16="http://schemas.microsoft.com/office/drawing/2014/main" id="{0A99BD6C-8C86-542E-513F-7C2606250C38}"/>
              </a:ext>
            </a:extLst>
          </p:cNvPr>
          <p:cNvSpPr txBox="1"/>
          <p:nvPr/>
        </p:nvSpPr>
        <p:spPr>
          <a:xfrm>
            <a:off x="3307684" y="4707384"/>
            <a:ext cx="3059910" cy="461665"/>
          </a:xfrm>
          <a:prstGeom prst="rect">
            <a:avLst/>
          </a:prstGeom>
          <a:noFill/>
        </p:spPr>
        <p:txBody>
          <a:bodyPr wrap="square">
            <a:spAutoFit/>
          </a:bodyPr>
          <a:lstStyle/>
          <a:p>
            <a:r>
              <a:rPr lang="fr-FR" sz="2400" b="1" dirty="0"/>
              <a:t>Pinterest</a:t>
            </a:r>
            <a:endParaRPr lang="fr-FR" sz="2400" dirty="0"/>
          </a:p>
        </p:txBody>
      </p:sp>
    </p:spTree>
    <p:extLst>
      <p:ext uri="{BB962C8B-B14F-4D97-AF65-F5344CB8AC3E}">
        <p14:creationId xmlns:p14="http://schemas.microsoft.com/office/powerpoint/2010/main" val="219756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A416B1CC-1832-475D-BCF5-2154E516A080}"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15</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3302248" y="1447098"/>
            <a:ext cx="3059910" cy="461665"/>
          </a:xfrm>
          <a:prstGeom prst="rect">
            <a:avLst/>
          </a:prstGeom>
          <a:noFill/>
        </p:spPr>
        <p:txBody>
          <a:bodyPr wrap="square">
            <a:spAutoFit/>
          </a:bodyPr>
          <a:lstStyle/>
          <a:p>
            <a:r>
              <a:rPr lang="fr-FR" sz="2400" b="1" dirty="0"/>
              <a:t>LinkedIn</a:t>
            </a:r>
            <a:endParaRPr lang="fr-FR" sz="2400" dirty="0"/>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
        <p:nvSpPr>
          <p:cNvPr id="31" name="ZoneTexte 30">
            <a:extLst>
              <a:ext uri="{FF2B5EF4-FFF2-40B4-BE49-F238E27FC236}">
                <a16:creationId xmlns:a16="http://schemas.microsoft.com/office/drawing/2014/main" id="{61A2AF3F-1927-3E96-380F-1AFE812DE31F}"/>
              </a:ext>
            </a:extLst>
          </p:cNvPr>
          <p:cNvSpPr txBox="1"/>
          <p:nvPr/>
        </p:nvSpPr>
        <p:spPr>
          <a:xfrm>
            <a:off x="3302248" y="2337463"/>
            <a:ext cx="3059910" cy="461665"/>
          </a:xfrm>
          <a:prstGeom prst="rect">
            <a:avLst/>
          </a:prstGeom>
          <a:noFill/>
        </p:spPr>
        <p:txBody>
          <a:bodyPr wrap="square">
            <a:spAutoFit/>
          </a:bodyPr>
          <a:lstStyle/>
          <a:p>
            <a:r>
              <a:rPr lang="fr-FR" sz="2400" b="1" dirty="0"/>
              <a:t>WhatsApp</a:t>
            </a:r>
            <a:endParaRPr lang="fr-FR" sz="2400" dirty="0"/>
          </a:p>
        </p:txBody>
      </p:sp>
      <p:sp>
        <p:nvSpPr>
          <p:cNvPr id="32" name="ZoneTexte 31">
            <a:extLst>
              <a:ext uri="{FF2B5EF4-FFF2-40B4-BE49-F238E27FC236}">
                <a16:creationId xmlns:a16="http://schemas.microsoft.com/office/drawing/2014/main" id="{C39BBCC1-4DAD-A47B-D392-F612F9812735}"/>
              </a:ext>
            </a:extLst>
          </p:cNvPr>
          <p:cNvSpPr txBox="1"/>
          <p:nvPr/>
        </p:nvSpPr>
        <p:spPr>
          <a:xfrm>
            <a:off x="3302248" y="3214023"/>
            <a:ext cx="3059910" cy="461665"/>
          </a:xfrm>
          <a:prstGeom prst="rect">
            <a:avLst/>
          </a:prstGeom>
          <a:noFill/>
        </p:spPr>
        <p:txBody>
          <a:bodyPr wrap="square">
            <a:spAutoFit/>
          </a:bodyPr>
          <a:lstStyle/>
          <a:p>
            <a:r>
              <a:rPr lang="fr-FR" sz="2400" b="1" dirty="0" err="1"/>
              <a:t>Youtube</a:t>
            </a:r>
            <a:endParaRPr lang="fr-FR" sz="2400" dirty="0"/>
          </a:p>
        </p:txBody>
      </p:sp>
      <p:sp>
        <p:nvSpPr>
          <p:cNvPr id="33" name="ZoneTexte 32">
            <a:extLst>
              <a:ext uri="{FF2B5EF4-FFF2-40B4-BE49-F238E27FC236}">
                <a16:creationId xmlns:a16="http://schemas.microsoft.com/office/drawing/2014/main" id="{C71907C0-5DB7-59C0-E7D1-D487EA7B5D51}"/>
              </a:ext>
            </a:extLst>
          </p:cNvPr>
          <p:cNvSpPr txBox="1"/>
          <p:nvPr/>
        </p:nvSpPr>
        <p:spPr>
          <a:xfrm>
            <a:off x="3302248" y="3949856"/>
            <a:ext cx="3059910" cy="461665"/>
          </a:xfrm>
          <a:prstGeom prst="rect">
            <a:avLst/>
          </a:prstGeom>
          <a:noFill/>
        </p:spPr>
        <p:txBody>
          <a:bodyPr wrap="square">
            <a:spAutoFit/>
          </a:bodyPr>
          <a:lstStyle/>
          <a:p>
            <a:r>
              <a:rPr lang="fr-FR" sz="2400" b="1" dirty="0"/>
              <a:t>Spotify</a:t>
            </a:r>
            <a:endParaRPr lang="fr-FR" sz="2400" dirty="0"/>
          </a:p>
        </p:txBody>
      </p:sp>
      <p:sp>
        <p:nvSpPr>
          <p:cNvPr id="34" name="ZoneTexte 33">
            <a:extLst>
              <a:ext uri="{FF2B5EF4-FFF2-40B4-BE49-F238E27FC236}">
                <a16:creationId xmlns:a16="http://schemas.microsoft.com/office/drawing/2014/main" id="{0A99BD6C-8C86-542E-513F-7C2606250C38}"/>
              </a:ext>
            </a:extLst>
          </p:cNvPr>
          <p:cNvSpPr txBox="1"/>
          <p:nvPr/>
        </p:nvSpPr>
        <p:spPr>
          <a:xfrm>
            <a:off x="3307684" y="4707384"/>
            <a:ext cx="3059910" cy="461665"/>
          </a:xfrm>
          <a:prstGeom prst="rect">
            <a:avLst/>
          </a:prstGeom>
          <a:noFill/>
        </p:spPr>
        <p:txBody>
          <a:bodyPr wrap="square">
            <a:spAutoFit/>
          </a:bodyPr>
          <a:lstStyle/>
          <a:p>
            <a:r>
              <a:rPr lang="fr-FR" sz="2400" b="1" dirty="0"/>
              <a:t>Pinterest</a:t>
            </a:r>
            <a:endParaRPr lang="fr-FR" sz="2400" dirty="0"/>
          </a:p>
        </p:txBody>
      </p:sp>
      <p:sp>
        <p:nvSpPr>
          <p:cNvPr id="40" name="ZoneTexte 39">
            <a:extLst>
              <a:ext uri="{FF2B5EF4-FFF2-40B4-BE49-F238E27FC236}">
                <a16:creationId xmlns:a16="http://schemas.microsoft.com/office/drawing/2014/main" id="{C8910E3A-3451-49F1-3708-73494A4EBC2E}"/>
              </a:ext>
            </a:extLst>
          </p:cNvPr>
          <p:cNvSpPr txBox="1"/>
          <p:nvPr/>
        </p:nvSpPr>
        <p:spPr>
          <a:xfrm>
            <a:off x="7707212" y="1437096"/>
            <a:ext cx="3059910" cy="461665"/>
          </a:xfrm>
          <a:prstGeom prst="rect">
            <a:avLst/>
          </a:prstGeom>
          <a:noFill/>
        </p:spPr>
        <p:txBody>
          <a:bodyPr wrap="square">
            <a:spAutoFit/>
          </a:bodyPr>
          <a:lstStyle/>
          <a:p>
            <a:r>
              <a:rPr lang="fr-FR" sz="2400" b="1" dirty="0"/>
              <a:t>Facebook</a:t>
            </a:r>
            <a:endParaRPr lang="fr-FR" sz="2400" dirty="0"/>
          </a:p>
        </p:txBody>
      </p:sp>
    </p:spTree>
    <p:extLst>
      <p:ext uri="{BB962C8B-B14F-4D97-AF65-F5344CB8AC3E}">
        <p14:creationId xmlns:p14="http://schemas.microsoft.com/office/powerpoint/2010/main" val="343623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C7D1FB20-3715-490A-93F4-07C4D16A9B4D}"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16</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3302248" y="1447098"/>
            <a:ext cx="3059910" cy="461665"/>
          </a:xfrm>
          <a:prstGeom prst="rect">
            <a:avLst/>
          </a:prstGeom>
          <a:noFill/>
        </p:spPr>
        <p:txBody>
          <a:bodyPr wrap="square">
            <a:spAutoFit/>
          </a:bodyPr>
          <a:lstStyle/>
          <a:p>
            <a:r>
              <a:rPr lang="fr-FR" sz="2400" b="1" dirty="0"/>
              <a:t>LinkedIn</a:t>
            </a:r>
            <a:endParaRPr lang="fr-FR" sz="2400" dirty="0"/>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
        <p:nvSpPr>
          <p:cNvPr id="31" name="ZoneTexte 30">
            <a:extLst>
              <a:ext uri="{FF2B5EF4-FFF2-40B4-BE49-F238E27FC236}">
                <a16:creationId xmlns:a16="http://schemas.microsoft.com/office/drawing/2014/main" id="{61A2AF3F-1927-3E96-380F-1AFE812DE31F}"/>
              </a:ext>
            </a:extLst>
          </p:cNvPr>
          <p:cNvSpPr txBox="1"/>
          <p:nvPr/>
        </p:nvSpPr>
        <p:spPr>
          <a:xfrm>
            <a:off x="3302248" y="2337463"/>
            <a:ext cx="3059910" cy="461665"/>
          </a:xfrm>
          <a:prstGeom prst="rect">
            <a:avLst/>
          </a:prstGeom>
          <a:noFill/>
        </p:spPr>
        <p:txBody>
          <a:bodyPr wrap="square">
            <a:spAutoFit/>
          </a:bodyPr>
          <a:lstStyle/>
          <a:p>
            <a:r>
              <a:rPr lang="fr-FR" sz="2400" b="1" dirty="0"/>
              <a:t>WhatsApp</a:t>
            </a:r>
            <a:endParaRPr lang="fr-FR" sz="2400" dirty="0"/>
          </a:p>
        </p:txBody>
      </p:sp>
      <p:sp>
        <p:nvSpPr>
          <p:cNvPr id="32" name="ZoneTexte 31">
            <a:extLst>
              <a:ext uri="{FF2B5EF4-FFF2-40B4-BE49-F238E27FC236}">
                <a16:creationId xmlns:a16="http://schemas.microsoft.com/office/drawing/2014/main" id="{C39BBCC1-4DAD-A47B-D392-F612F9812735}"/>
              </a:ext>
            </a:extLst>
          </p:cNvPr>
          <p:cNvSpPr txBox="1"/>
          <p:nvPr/>
        </p:nvSpPr>
        <p:spPr>
          <a:xfrm>
            <a:off x="3302248" y="3214023"/>
            <a:ext cx="3059910" cy="461665"/>
          </a:xfrm>
          <a:prstGeom prst="rect">
            <a:avLst/>
          </a:prstGeom>
          <a:noFill/>
        </p:spPr>
        <p:txBody>
          <a:bodyPr wrap="square">
            <a:spAutoFit/>
          </a:bodyPr>
          <a:lstStyle/>
          <a:p>
            <a:r>
              <a:rPr lang="fr-FR" sz="2400" b="1" dirty="0" err="1"/>
              <a:t>Youtube</a:t>
            </a:r>
            <a:endParaRPr lang="fr-FR" sz="2400" dirty="0"/>
          </a:p>
        </p:txBody>
      </p:sp>
      <p:sp>
        <p:nvSpPr>
          <p:cNvPr id="33" name="ZoneTexte 32">
            <a:extLst>
              <a:ext uri="{FF2B5EF4-FFF2-40B4-BE49-F238E27FC236}">
                <a16:creationId xmlns:a16="http://schemas.microsoft.com/office/drawing/2014/main" id="{C71907C0-5DB7-59C0-E7D1-D487EA7B5D51}"/>
              </a:ext>
            </a:extLst>
          </p:cNvPr>
          <p:cNvSpPr txBox="1"/>
          <p:nvPr/>
        </p:nvSpPr>
        <p:spPr>
          <a:xfrm>
            <a:off x="3302248" y="3949856"/>
            <a:ext cx="3059910" cy="461665"/>
          </a:xfrm>
          <a:prstGeom prst="rect">
            <a:avLst/>
          </a:prstGeom>
          <a:noFill/>
        </p:spPr>
        <p:txBody>
          <a:bodyPr wrap="square">
            <a:spAutoFit/>
          </a:bodyPr>
          <a:lstStyle/>
          <a:p>
            <a:r>
              <a:rPr lang="fr-FR" sz="2400" b="1" dirty="0"/>
              <a:t>Spotify</a:t>
            </a:r>
            <a:endParaRPr lang="fr-FR" sz="2400" dirty="0"/>
          </a:p>
        </p:txBody>
      </p:sp>
      <p:sp>
        <p:nvSpPr>
          <p:cNvPr id="34" name="ZoneTexte 33">
            <a:extLst>
              <a:ext uri="{FF2B5EF4-FFF2-40B4-BE49-F238E27FC236}">
                <a16:creationId xmlns:a16="http://schemas.microsoft.com/office/drawing/2014/main" id="{0A99BD6C-8C86-542E-513F-7C2606250C38}"/>
              </a:ext>
            </a:extLst>
          </p:cNvPr>
          <p:cNvSpPr txBox="1"/>
          <p:nvPr/>
        </p:nvSpPr>
        <p:spPr>
          <a:xfrm>
            <a:off x="3307684" y="4707384"/>
            <a:ext cx="3059910" cy="461665"/>
          </a:xfrm>
          <a:prstGeom prst="rect">
            <a:avLst/>
          </a:prstGeom>
          <a:noFill/>
        </p:spPr>
        <p:txBody>
          <a:bodyPr wrap="square">
            <a:spAutoFit/>
          </a:bodyPr>
          <a:lstStyle/>
          <a:p>
            <a:r>
              <a:rPr lang="fr-FR" sz="2400" b="1" dirty="0"/>
              <a:t>Pinterest</a:t>
            </a:r>
            <a:endParaRPr lang="fr-FR" sz="2400" dirty="0"/>
          </a:p>
        </p:txBody>
      </p:sp>
      <p:sp>
        <p:nvSpPr>
          <p:cNvPr id="35" name="ZoneTexte 34">
            <a:extLst>
              <a:ext uri="{FF2B5EF4-FFF2-40B4-BE49-F238E27FC236}">
                <a16:creationId xmlns:a16="http://schemas.microsoft.com/office/drawing/2014/main" id="{78389104-C537-9E38-B904-708FA8D969C0}"/>
              </a:ext>
            </a:extLst>
          </p:cNvPr>
          <p:cNvSpPr txBox="1"/>
          <p:nvPr/>
        </p:nvSpPr>
        <p:spPr>
          <a:xfrm>
            <a:off x="7707212" y="2275480"/>
            <a:ext cx="3059910" cy="461665"/>
          </a:xfrm>
          <a:prstGeom prst="rect">
            <a:avLst/>
          </a:prstGeom>
          <a:noFill/>
        </p:spPr>
        <p:txBody>
          <a:bodyPr wrap="square">
            <a:spAutoFit/>
          </a:bodyPr>
          <a:lstStyle/>
          <a:p>
            <a:r>
              <a:rPr lang="fr-FR" sz="2400" b="1" dirty="0"/>
              <a:t>Snapchat</a:t>
            </a:r>
            <a:endParaRPr lang="fr-FR" sz="2400" dirty="0"/>
          </a:p>
        </p:txBody>
      </p:sp>
      <p:sp>
        <p:nvSpPr>
          <p:cNvPr id="40" name="ZoneTexte 39">
            <a:extLst>
              <a:ext uri="{FF2B5EF4-FFF2-40B4-BE49-F238E27FC236}">
                <a16:creationId xmlns:a16="http://schemas.microsoft.com/office/drawing/2014/main" id="{C8910E3A-3451-49F1-3708-73494A4EBC2E}"/>
              </a:ext>
            </a:extLst>
          </p:cNvPr>
          <p:cNvSpPr txBox="1"/>
          <p:nvPr/>
        </p:nvSpPr>
        <p:spPr>
          <a:xfrm>
            <a:off x="7707212" y="1437096"/>
            <a:ext cx="3059910" cy="461665"/>
          </a:xfrm>
          <a:prstGeom prst="rect">
            <a:avLst/>
          </a:prstGeom>
          <a:noFill/>
        </p:spPr>
        <p:txBody>
          <a:bodyPr wrap="square">
            <a:spAutoFit/>
          </a:bodyPr>
          <a:lstStyle/>
          <a:p>
            <a:r>
              <a:rPr lang="fr-FR" sz="2400" b="1" dirty="0"/>
              <a:t>Facebook</a:t>
            </a:r>
            <a:endParaRPr lang="fr-FR" sz="2400" dirty="0"/>
          </a:p>
        </p:txBody>
      </p:sp>
    </p:spTree>
    <p:extLst>
      <p:ext uri="{BB962C8B-B14F-4D97-AF65-F5344CB8AC3E}">
        <p14:creationId xmlns:p14="http://schemas.microsoft.com/office/powerpoint/2010/main" val="176988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ADD4535-07A6-4B96-B1FD-8093D47EBE3C}"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17</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3302248" y="1447098"/>
            <a:ext cx="3059910" cy="461665"/>
          </a:xfrm>
          <a:prstGeom prst="rect">
            <a:avLst/>
          </a:prstGeom>
          <a:noFill/>
        </p:spPr>
        <p:txBody>
          <a:bodyPr wrap="square">
            <a:spAutoFit/>
          </a:bodyPr>
          <a:lstStyle/>
          <a:p>
            <a:r>
              <a:rPr lang="fr-FR" sz="2400" b="1" dirty="0"/>
              <a:t>LinkedIn</a:t>
            </a:r>
            <a:endParaRPr lang="fr-FR" sz="2400" dirty="0"/>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
        <p:nvSpPr>
          <p:cNvPr id="31" name="ZoneTexte 30">
            <a:extLst>
              <a:ext uri="{FF2B5EF4-FFF2-40B4-BE49-F238E27FC236}">
                <a16:creationId xmlns:a16="http://schemas.microsoft.com/office/drawing/2014/main" id="{61A2AF3F-1927-3E96-380F-1AFE812DE31F}"/>
              </a:ext>
            </a:extLst>
          </p:cNvPr>
          <p:cNvSpPr txBox="1"/>
          <p:nvPr/>
        </p:nvSpPr>
        <p:spPr>
          <a:xfrm>
            <a:off x="3302248" y="2337463"/>
            <a:ext cx="3059910" cy="461665"/>
          </a:xfrm>
          <a:prstGeom prst="rect">
            <a:avLst/>
          </a:prstGeom>
          <a:noFill/>
        </p:spPr>
        <p:txBody>
          <a:bodyPr wrap="square">
            <a:spAutoFit/>
          </a:bodyPr>
          <a:lstStyle/>
          <a:p>
            <a:r>
              <a:rPr lang="fr-FR" sz="2400" b="1" dirty="0"/>
              <a:t>WhatsApp</a:t>
            </a:r>
            <a:endParaRPr lang="fr-FR" sz="2400" dirty="0"/>
          </a:p>
        </p:txBody>
      </p:sp>
      <p:sp>
        <p:nvSpPr>
          <p:cNvPr id="32" name="ZoneTexte 31">
            <a:extLst>
              <a:ext uri="{FF2B5EF4-FFF2-40B4-BE49-F238E27FC236}">
                <a16:creationId xmlns:a16="http://schemas.microsoft.com/office/drawing/2014/main" id="{C39BBCC1-4DAD-A47B-D392-F612F9812735}"/>
              </a:ext>
            </a:extLst>
          </p:cNvPr>
          <p:cNvSpPr txBox="1"/>
          <p:nvPr/>
        </p:nvSpPr>
        <p:spPr>
          <a:xfrm>
            <a:off x="3302248" y="3214023"/>
            <a:ext cx="3059910" cy="461665"/>
          </a:xfrm>
          <a:prstGeom prst="rect">
            <a:avLst/>
          </a:prstGeom>
          <a:noFill/>
        </p:spPr>
        <p:txBody>
          <a:bodyPr wrap="square">
            <a:spAutoFit/>
          </a:bodyPr>
          <a:lstStyle/>
          <a:p>
            <a:r>
              <a:rPr lang="fr-FR" sz="2400" b="1" dirty="0" err="1"/>
              <a:t>Youtube</a:t>
            </a:r>
            <a:endParaRPr lang="fr-FR" sz="2400" dirty="0"/>
          </a:p>
        </p:txBody>
      </p:sp>
      <p:sp>
        <p:nvSpPr>
          <p:cNvPr id="33" name="ZoneTexte 32">
            <a:extLst>
              <a:ext uri="{FF2B5EF4-FFF2-40B4-BE49-F238E27FC236}">
                <a16:creationId xmlns:a16="http://schemas.microsoft.com/office/drawing/2014/main" id="{C71907C0-5DB7-59C0-E7D1-D487EA7B5D51}"/>
              </a:ext>
            </a:extLst>
          </p:cNvPr>
          <p:cNvSpPr txBox="1"/>
          <p:nvPr/>
        </p:nvSpPr>
        <p:spPr>
          <a:xfrm>
            <a:off x="3302248" y="3949856"/>
            <a:ext cx="3059910" cy="461665"/>
          </a:xfrm>
          <a:prstGeom prst="rect">
            <a:avLst/>
          </a:prstGeom>
          <a:noFill/>
        </p:spPr>
        <p:txBody>
          <a:bodyPr wrap="square">
            <a:spAutoFit/>
          </a:bodyPr>
          <a:lstStyle/>
          <a:p>
            <a:r>
              <a:rPr lang="fr-FR" sz="2400" b="1" dirty="0"/>
              <a:t>Spotify</a:t>
            </a:r>
            <a:endParaRPr lang="fr-FR" sz="2400" dirty="0"/>
          </a:p>
        </p:txBody>
      </p:sp>
      <p:sp>
        <p:nvSpPr>
          <p:cNvPr id="34" name="ZoneTexte 33">
            <a:extLst>
              <a:ext uri="{FF2B5EF4-FFF2-40B4-BE49-F238E27FC236}">
                <a16:creationId xmlns:a16="http://schemas.microsoft.com/office/drawing/2014/main" id="{0A99BD6C-8C86-542E-513F-7C2606250C38}"/>
              </a:ext>
            </a:extLst>
          </p:cNvPr>
          <p:cNvSpPr txBox="1"/>
          <p:nvPr/>
        </p:nvSpPr>
        <p:spPr>
          <a:xfrm>
            <a:off x="3307684" y="4707384"/>
            <a:ext cx="3059910" cy="461665"/>
          </a:xfrm>
          <a:prstGeom prst="rect">
            <a:avLst/>
          </a:prstGeom>
          <a:noFill/>
        </p:spPr>
        <p:txBody>
          <a:bodyPr wrap="square">
            <a:spAutoFit/>
          </a:bodyPr>
          <a:lstStyle/>
          <a:p>
            <a:r>
              <a:rPr lang="fr-FR" sz="2400" b="1" dirty="0"/>
              <a:t>Pinterest</a:t>
            </a:r>
            <a:endParaRPr lang="fr-FR" sz="2400" dirty="0"/>
          </a:p>
        </p:txBody>
      </p:sp>
      <p:sp>
        <p:nvSpPr>
          <p:cNvPr id="35" name="ZoneTexte 34">
            <a:extLst>
              <a:ext uri="{FF2B5EF4-FFF2-40B4-BE49-F238E27FC236}">
                <a16:creationId xmlns:a16="http://schemas.microsoft.com/office/drawing/2014/main" id="{78389104-C537-9E38-B904-708FA8D969C0}"/>
              </a:ext>
            </a:extLst>
          </p:cNvPr>
          <p:cNvSpPr txBox="1"/>
          <p:nvPr/>
        </p:nvSpPr>
        <p:spPr>
          <a:xfrm>
            <a:off x="7707212" y="2275480"/>
            <a:ext cx="3059910" cy="461665"/>
          </a:xfrm>
          <a:prstGeom prst="rect">
            <a:avLst/>
          </a:prstGeom>
          <a:noFill/>
        </p:spPr>
        <p:txBody>
          <a:bodyPr wrap="square">
            <a:spAutoFit/>
          </a:bodyPr>
          <a:lstStyle/>
          <a:p>
            <a:r>
              <a:rPr lang="fr-FR" sz="2400" b="1" dirty="0"/>
              <a:t>Snapchat</a:t>
            </a:r>
            <a:endParaRPr lang="fr-FR" sz="2400" dirty="0"/>
          </a:p>
        </p:txBody>
      </p:sp>
      <p:sp>
        <p:nvSpPr>
          <p:cNvPr id="36" name="ZoneTexte 35">
            <a:extLst>
              <a:ext uri="{FF2B5EF4-FFF2-40B4-BE49-F238E27FC236}">
                <a16:creationId xmlns:a16="http://schemas.microsoft.com/office/drawing/2014/main" id="{98D55513-1018-33AB-6D1B-035BD21F4784}"/>
              </a:ext>
            </a:extLst>
          </p:cNvPr>
          <p:cNvSpPr txBox="1"/>
          <p:nvPr/>
        </p:nvSpPr>
        <p:spPr>
          <a:xfrm>
            <a:off x="7707212" y="3165845"/>
            <a:ext cx="3059910" cy="461665"/>
          </a:xfrm>
          <a:prstGeom prst="rect">
            <a:avLst/>
          </a:prstGeom>
          <a:noFill/>
        </p:spPr>
        <p:txBody>
          <a:bodyPr wrap="square">
            <a:spAutoFit/>
          </a:bodyPr>
          <a:lstStyle/>
          <a:p>
            <a:r>
              <a:rPr lang="fr-FR" sz="2400" b="1" dirty="0" err="1"/>
              <a:t>TikTok</a:t>
            </a:r>
            <a:endParaRPr lang="fr-FR" sz="2400" dirty="0"/>
          </a:p>
        </p:txBody>
      </p:sp>
      <p:sp>
        <p:nvSpPr>
          <p:cNvPr id="40" name="ZoneTexte 39">
            <a:extLst>
              <a:ext uri="{FF2B5EF4-FFF2-40B4-BE49-F238E27FC236}">
                <a16:creationId xmlns:a16="http://schemas.microsoft.com/office/drawing/2014/main" id="{C8910E3A-3451-49F1-3708-73494A4EBC2E}"/>
              </a:ext>
            </a:extLst>
          </p:cNvPr>
          <p:cNvSpPr txBox="1"/>
          <p:nvPr/>
        </p:nvSpPr>
        <p:spPr>
          <a:xfrm>
            <a:off x="7707212" y="1437096"/>
            <a:ext cx="3059910" cy="461665"/>
          </a:xfrm>
          <a:prstGeom prst="rect">
            <a:avLst/>
          </a:prstGeom>
          <a:noFill/>
        </p:spPr>
        <p:txBody>
          <a:bodyPr wrap="square">
            <a:spAutoFit/>
          </a:bodyPr>
          <a:lstStyle/>
          <a:p>
            <a:r>
              <a:rPr lang="fr-FR" sz="2400" b="1" dirty="0"/>
              <a:t>Facebook</a:t>
            </a:r>
            <a:endParaRPr lang="fr-FR" sz="2400" dirty="0"/>
          </a:p>
        </p:txBody>
      </p:sp>
    </p:spTree>
    <p:extLst>
      <p:ext uri="{BB962C8B-B14F-4D97-AF65-F5344CB8AC3E}">
        <p14:creationId xmlns:p14="http://schemas.microsoft.com/office/powerpoint/2010/main" val="308141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4ABF5EC3-6D23-4156-B793-14992B477CF6}"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18</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3302248" y="1447098"/>
            <a:ext cx="3059910" cy="461665"/>
          </a:xfrm>
          <a:prstGeom prst="rect">
            <a:avLst/>
          </a:prstGeom>
          <a:noFill/>
        </p:spPr>
        <p:txBody>
          <a:bodyPr wrap="square">
            <a:spAutoFit/>
          </a:bodyPr>
          <a:lstStyle/>
          <a:p>
            <a:r>
              <a:rPr lang="fr-FR" sz="2400" b="1" dirty="0"/>
              <a:t>LinkedIn</a:t>
            </a:r>
            <a:endParaRPr lang="fr-FR" sz="2400" dirty="0"/>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
        <p:nvSpPr>
          <p:cNvPr id="31" name="ZoneTexte 30">
            <a:extLst>
              <a:ext uri="{FF2B5EF4-FFF2-40B4-BE49-F238E27FC236}">
                <a16:creationId xmlns:a16="http://schemas.microsoft.com/office/drawing/2014/main" id="{61A2AF3F-1927-3E96-380F-1AFE812DE31F}"/>
              </a:ext>
            </a:extLst>
          </p:cNvPr>
          <p:cNvSpPr txBox="1"/>
          <p:nvPr/>
        </p:nvSpPr>
        <p:spPr>
          <a:xfrm>
            <a:off x="3302248" y="2337463"/>
            <a:ext cx="3059910" cy="461665"/>
          </a:xfrm>
          <a:prstGeom prst="rect">
            <a:avLst/>
          </a:prstGeom>
          <a:noFill/>
        </p:spPr>
        <p:txBody>
          <a:bodyPr wrap="square">
            <a:spAutoFit/>
          </a:bodyPr>
          <a:lstStyle/>
          <a:p>
            <a:r>
              <a:rPr lang="fr-FR" sz="2400" b="1" dirty="0"/>
              <a:t>WhatsApp</a:t>
            </a:r>
            <a:endParaRPr lang="fr-FR" sz="2400" dirty="0"/>
          </a:p>
        </p:txBody>
      </p:sp>
      <p:sp>
        <p:nvSpPr>
          <p:cNvPr id="32" name="ZoneTexte 31">
            <a:extLst>
              <a:ext uri="{FF2B5EF4-FFF2-40B4-BE49-F238E27FC236}">
                <a16:creationId xmlns:a16="http://schemas.microsoft.com/office/drawing/2014/main" id="{C39BBCC1-4DAD-A47B-D392-F612F9812735}"/>
              </a:ext>
            </a:extLst>
          </p:cNvPr>
          <p:cNvSpPr txBox="1"/>
          <p:nvPr/>
        </p:nvSpPr>
        <p:spPr>
          <a:xfrm>
            <a:off x="3302248" y="3214023"/>
            <a:ext cx="3059910" cy="461665"/>
          </a:xfrm>
          <a:prstGeom prst="rect">
            <a:avLst/>
          </a:prstGeom>
          <a:noFill/>
        </p:spPr>
        <p:txBody>
          <a:bodyPr wrap="square">
            <a:spAutoFit/>
          </a:bodyPr>
          <a:lstStyle/>
          <a:p>
            <a:r>
              <a:rPr lang="fr-FR" sz="2400" b="1" dirty="0" err="1"/>
              <a:t>Youtube</a:t>
            </a:r>
            <a:endParaRPr lang="fr-FR" sz="2400" dirty="0"/>
          </a:p>
        </p:txBody>
      </p:sp>
      <p:sp>
        <p:nvSpPr>
          <p:cNvPr id="33" name="ZoneTexte 32">
            <a:extLst>
              <a:ext uri="{FF2B5EF4-FFF2-40B4-BE49-F238E27FC236}">
                <a16:creationId xmlns:a16="http://schemas.microsoft.com/office/drawing/2014/main" id="{C71907C0-5DB7-59C0-E7D1-D487EA7B5D51}"/>
              </a:ext>
            </a:extLst>
          </p:cNvPr>
          <p:cNvSpPr txBox="1"/>
          <p:nvPr/>
        </p:nvSpPr>
        <p:spPr>
          <a:xfrm>
            <a:off x="3302248" y="3949856"/>
            <a:ext cx="3059910" cy="461665"/>
          </a:xfrm>
          <a:prstGeom prst="rect">
            <a:avLst/>
          </a:prstGeom>
          <a:noFill/>
        </p:spPr>
        <p:txBody>
          <a:bodyPr wrap="square">
            <a:spAutoFit/>
          </a:bodyPr>
          <a:lstStyle/>
          <a:p>
            <a:r>
              <a:rPr lang="fr-FR" sz="2400" b="1" dirty="0"/>
              <a:t>Spotify</a:t>
            </a:r>
            <a:endParaRPr lang="fr-FR" sz="2400" dirty="0"/>
          </a:p>
        </p:txBody>
      </p:sp>
      <p:sp>
        <p:nvSpPr>
          <p:cNvPr id="34" name="ZoneTexte 33">
            <a:extLst>
              <a:ext uri="{FF2B5EF4-FFF2-40B4-BE49-F238E27FC236}">
                <a16:creationId xmlns:a16="http://schemas.microsoft.com/office/drawing/2014/main" id="{0A99BD6C-8C86-542E-513F-7C2606250C38}"/>
              </a:ext>
            </a:extLst>
          </p:cNvPr>
          <p:cNvSpPr txBox="1"/>
          <p:nvPr/>
        </p:nvSpPr>
        <p:spPr>
          <a:xfrm>
            <a:off x="3307684" y="4707384"/>
            <a:ext cx="3059910" cy="461665"/>
          </a:xfrm>
          <a:prstGeom prst="rect">
            <a:avLst/>
          </a:prstGeom>
          <a:noFill/>
        </p:spPr>
        <p:txBody>
          <a:bodyPr wrap="square">
            <a:spAutoFit/>
          </a:bodyPr>
          <a:lstStyle/>
          <a:p>
            <a:r>
              <a:rPr lang="fr-FR" sz="2400" b="1" dirty="0"/>
              <a:t>Pinterest</a:t>
            </a:r>
            <a:endParaRPr lang="fr-FR" sz="2400" dirty="0"/>
          </a:p>
        </p:txBody>
      </p:sp>
      <p:sp>
        <p:nvSpPr>
          <p:cNvPr id="35" name="ZoneTexte 34">
            <a:extLst>
              <a:ext uri="{FF2B5EF4-FFF2-40B4-BE49-F238E27FC236}">
                <a16:creationId xmlns:a16="http://schemas.microsoft.com/office/drawing/2014/main" id="{78389104-C537-9E38-B904-708FA8D969C0}"/>
              </a:ext>
            </a:extLst>
          </p:cNvPr>
          <p:cNvSpPr txBox="1"/>
          <p:nvPr/>
        </p:nvSpPr>
        <p:spPr>
          <a:xfrm>
            <a:off x="7707212" y="2275480"/>
            <a:ext cx="3059910" cy="461665"/>
          </a:xfrm>
          <a:prstGeom prst="rect">
            <a:avLst/>
          </a:prstGeom>
          <a:noFill/>
        </p:spPr>
        <p:txBody>
          <a:bodyPr wrap="square">
            <a:spAutoFit/>
          </a:bodyPr>
          <a:lstStyle/>
          <a:p>
            <a:r>
              <a:rPr lang="fr-FR" sz="2400" b="1" dirty="0"/>
              <a:t>Snapchat</a:t>
            </a:r>
            <a:endParaRPr lang="fr-FR" sz="2400" dirty="0"/>
          </a:p>
        </p:txBody>
      </p:sp>
      <p:sp>
        <p:nvSpPr>
          <p:cNvPr id="36" name="ZoneTexte 35">
            <a:extLst>
              <a:ext uri="{FF2B5EF4-FFF2-40B4-BE49-F238E27FC236}">
                <a16:creationId xmlns:a16="http://schemas.microsoft.com/office/drawing/2014/main" id="{98D55513-1018-33AB-6D1B-035BD21F4784}"/>
              </a:ext>
            </a:extLst>
          </p:cNvPr>
          <p:cNvSpPr txBox="1"/>
          <p:nvPr/>
        </p:nvSpPr>
        <p:spPr>
          <a:xfrm>
            <a:off x="7707212" y="3165845"/>
            <a:ext cx="3059910" cy="461665"/>
          </a:xfrm>
          <a:prstGeom prst="rect">
            <a:avLst/>
          </a:prstGeom>
          <a:noFill/>
        </p:spPr>
        <p:txBody>
          <a:bodyPr wrap="square">
            <a:spAutoFit/>
          </a:bodyPr>
          <a:lstStyle/>
          <a:p>
            <a:r>
              <a:rPr lang="fr-FR" sz="2400" b="1" dirty="0" err="1"/>
              <a:t>TikTok</a:t>
            </a:r>
            <a:endParaRPr lang="fr-FR" sz="2400" dirty="0"/>
          </a:p>
        </p:txBody>
      </p:sp>
      <p:sp>
        <p:nvSpPr>
          <p:cNvPr id="37" name="ZoneTexte 36">
            <a:extLst>
              <a:ext uri="{FF2B5EF4-FFF2-40B4-BE49-F238E27FC236}">
                <a16:creationId xmlns:a16="http://schemas.microsoft.com/office/drawing/2014/main" id="{6E3C52CE-44E5-9517-84DD-154E97D84EDD}"/>
              </a:ext>
            </a:extLst>
          </p:cNvPr>
          <p:cNvSpPr txBox="1"/>
          <p:nvPr/>
        </p:nvSpPr>
        <p:spPr>
          <a:xfrm>
            <a:off x="7707212" y="3983522"/>
            <a:ext cx="3059910" cy="461665"/>
          </a:xfrm>
          <a:prstGeom prst="rect">
            <a:avLst/>
          </a:prstGeom>
          <a:noFill/>
        </p:spPr>
        <p:txBody>
          <a:bodyPr wrap="square">
            <a:spAutoFit/>
          </a:bodyPr>
          <a:lstStyle/>
          <a:p>
            <a:r>
              <a:rPr lang="fr-FR" sz="2400" b="1" dirty="0"/>
              <a:t>Instagram</a:t>
            </a:r>
            <a:endParaRPr lang="fr-FR" sz="2400" dirty="0"/>
          </a:p>
        </p:txBody>
      </p:sp>
      <p:sp>
        <p:nvSpPr>
          <p:cNvPr id="40" name="ZoneTexte 39">
            <a:extLst>
              <a:ext uri="{FF2B5EF4-FFF2-40B4-BE49-F238E27FC236}">
                <a16:creationId xmlns:a16="http://schemas.microsoft.com/office/drawing/2014/main" id="{C8910E3A-3451-49F1-3708-73494A4EBC2E}"/>
              </a:ext>
            </a:extLst>
          </p:cNvPr>
          <p:cNvSpPr txBox="1"/>
          <p:nvPr/>
        </p:nvSpPr>
        <p:spPr>
          <a:xfrm>
            <a:off x="7707212" y="1437096"/>
            <a:ext cx="3059910" cy="461665"/>
          </a:xfrm>
          <a:prstGeom prst="rect">
            <a:avLst/>
          </a:prstGeom>
          <a:noFill/>
        </p:spPr>
        <p:txBody>
          <a:bodyPr wrap="square">
            <a:spAutoFit/>
          </a:bodyPr>
          <a:lstStyle/>
          <a:p>
            <a:r>
              <a:rPr lang="fr-FR" sz="2400" b="1" dirty="0"/>
              <a:t>Facebook</a:t>
            </a:r>
            <a:endParaRPr lang="fr-FR" sz="2400" dirty="0"/>
          </a:p>
        </p:txBody>
      </p:sp>
    </p:spTree>
    <p:extLst>
      <p:ext uri="{BB962C8B-B14F-4D97-AF65-F5344CB8AC3E}">
        <p14:creationId xmlns:p14="http://schemas.microsoft.com/office/powerpoint/2010/main" val="347507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2A3EA8E6-5D04-426C-BC27-5BBAF704E341}"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19</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3302248" y="1447098"/>
            <a:ext cx="3059910" cy="461665"/>
          </a:xfrm>
          <a:prstGeom prst="rect">
            <a:avLst/>
          </a:prstGeom>
          <a:noFill/>
        </p:spPr>
        <p:txBody>
          <a:bodyPr wrap="square">
            <a:spAutoFit/>
          </a:bodyPr>
          <a:lstStyle/>
          <a:p>
            <a:r>
              <a:rPr lang="fr-FR" sz="2400" b="1" dirty="0"/>
              <a:t>LinkedIn</a:t>
            </a:r>
            <a:endParaRPr lang="fr-FR" sz="2400" dirty="0"/>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
        <p:nvSpPr>
          <p:cNvPr id="31" name="ZoneTexte 30">
            <a:extLst>
              <a:ext uri="{FF2B5EF4-FFF2-40B4-BE49-F238E27FC236}">
                <a16:creationId xmlns:a16="http://schemas.microsoft.com/office/drawing/2014/main" id="{61A2AF3F-1927-3E96-380F-1AFE812DE31F}"/>
              </a:ext>
            </a:extLst>
          </p:cNvPr>
          <p:cNvSpPr txBox="1"/>
          <p:nvPr/>
        </p:nvSpPr>
        <p:spPr>
          <a:xfrm>
            <a:off x="3302248" y="2337463"/>
            <a:ext cx="3059910" cy="461665"/>
          </a:xfrm>
          <a:prstGeom prst="rect">
            <a:avLst/>
          </a:prstGeom>
          <a:noFill/>
        </p:spPr>
        <p:txBody>
          <a:bodyPr wrap="square">
            <a:spAutoFit/>
          </a:bodyPr>
          <a:lstStyle/>
          <a:p>
            <a:r>
              <a:rPr lang="fr-FR" sz="2400" b="1" dirty="0"/>
              <a:t>WhatsApp</a:t>
            </a:r>
            <a:endParaRPr lang="fr-FR" sz="2400" dirty="0"/>
          </a:p>
        </p:txBody>
      </p:sp>
      <p:sp>
        <p:nvSpPr>
          <p:cNvPr id="32" name="ZoneTexte 31">
            <a:extLst>
              <a:ext uri="{FF2B5EF4-FFF2-40B4-BE49-F238E27FC236}">
                <a16:creationId xmlns:a16="http://schemas.microsoft.com/office/drawing/2014/main" id="{C39BBCC1-4DAD-A47B-D392-F612F9812735}"/>
              </a:ext>
            </a:extLst>
          </p:cNvPr>
          <p:cNvSpPr txBox="1"/>
          <p:nvPr/>
        </p:nvSpPr>
        <p:spPr>
          <a:xfrm>
            <a:off x="3302248" y="3214023"/>
            <a:ext cx="3059910" cy="461665"/>
          </a:xfrm>
          <a:prstGeom prst="rect">
            <a:avLst/>
          </a:prstGeom>
          <a:noFill/>
        </p:spPr>
        <p:txBody>
          <a:bodyPr wrap="square">
            <a:spAutoFit/>
          </a:bodyPr>
          <a:lstStyle/>
          <a:p>
            <a:r>
              <a:rPr lang="fr-FR" sz="2400" b="1" dirty="0" err="1"/>
              <a:t>Youtube</a:t>
            </a:r>
            <a:endParaRPr lang="fr-FR" sz="2400" dirty="0"/>
          </a:p>
        </p:txBody>
      </p:sp>
      <p:sp>
        <p:nvSpPr>
          <p:cNvPr id="33" name="ZoneTexte 32">
            <a:extLst>
              <a:ext uri="{FF2B5EF4-FFF2-40B4-BE49-F238E27FC236}">
                <a16:creationId xmlns:a16="http://schemas.microsoft.com/office/drawing/2014/main" id="{C71907C0-5DB7-59C0-E7D1-D487EA7B5D51}"/>
              </a:ext>
            </a:extLst>
          </p:cNvPr>
          <p:cNvSpPr txBox="1"/>
          <p:nvPr/>
        </p:nvSpPr>
        <p:spPr>
          <a:xfrm>
            <a:off x="3302248" y="3949856"/>
            <a:ext cx="3059910" cy="461665"/>
          </a:xfrm>
          <a:prstGeom prst="rect">
            <a:avLst/>
          </a:prstGeom>
          <a:noFill/>
        </p:spPr>
        <p:txBody>
          <a:bodyPr wrap="square">
            <a:spAutoFit/>
          </a:bodyPr>
          <a:lstStyle/>
          <a:p>
            <a:r>
              <a:rPr lang="fr-FR" sz="2400" b="1" dirty="0"/>
              <a:t>Spotify</a:t>
            </a:r>
            <a:endParaRPr lang="fr-FR" sz="2400" dirty="0"/>
          </a:p>
        </p:txBody>
      </p:sp>
      <p:sp>
        <p:nvSpPr>
          <p:cNvPr id="34" name="ZoneTexte 33">
            <a:extLst>
              <a:ext uri="{FF2B5EF4-FFF2-40B4-BE49-F238E27FC236}">
                <a16:creationId xmlns:a16="http://schemas.microsoft.com/office/drawing/2014/main" id="{0A99BD6C-8C86-542E-513F-7C2606250C38}"/>
              </a:ext>
            </a:extLst>
          </p:cNvPr>
          <p:cNvSpPr txBox="1"/>
          <p:nvPr/>
        </p:nvSpPr>
        <p:spPr>
          <a:xfrm>
            <a:off x="3307684" y="4707384"/>
            <a:ext cx="3059910" cy="461665"/>
          </a:xfrm>
          <a:prstGeom prst="rect">
            <a:avLst/>
          </a:prstGeom>
          <a:noFill/>
        </p:spPr>
        <p:txBody>
          <a:bodyPr wrap="square">
            <a:spAutoFit/>
          </a:bodyPr>
          <a:lstStyle/>
          <a:p>
            <a:r>
              <a:rPr lang="fr-FR" sz="2400" b="1" dirty="0"/>
              <a:t>Pinterest</a:t>
            </a:r>
            <a:endParaRPr lang="fr-FR" sz="2400" dirty="0"/>
          </a:p>
        </p:txBody>
      </p:sp>
      <p:sp>
        <p:nvSpPr>
          <p:cNvPr id="35" name="ZoneTexte 34">
            <a:extLst>
              <a:ext uri="{FF2B5EF4-FFF2-40B4-BE49-F238E27FC236}">
                <a16:creationId xmlns:a16="http://schemas.microsoft.com/office/drawing/2014/main" id="{78389104-C537-9E38-B904-708FA8D969C0}"/>
              </a:ext>
            </a:extLst>
          </p:cNvPr>
          <p:cNvSpPr txBox="1"/>
          <p:nvPr/>
        </p:nvSpPr>
        <p:spPr>
          <a:xfrm>
            <a:off x="7707212" y="2275480"/>
            <a:ext cx="3059910" cy="461665"/>
          </a:xfrm>
          <a:prstGeom prst="rect">
            <a:avLst/>
          </a:prstGeom>
          <a:noFill/>
        </p:spPr>
        <p:txBody>
          <a:bodyPr wrap="square">
            <a:spAutoFit/>
          </a:bodyPr>
          <a:lstStyle/>
          <a:p>
            <a:r>
              <a:rPr lang="fr-FR" sz="2400" b="1" dirty="0"/>
              <a:t>Snapchat</a:t>
            </a:r>
            <a:endParaRPr lang="fr-FR" sz="2400" dirty="0"/>
          </a:p>
        </p:txBody>
      </p:sp>
      <p:sp>
        <p:nvSpPr>
          <p:cNvPr id="36" name="ZoneTexte 35">
            <a:extLst>
              <a:ext uri="{FF2B5EF4-FFF2-40B4-BE49-F238E27FC236}">
                <a16:creationId xmlns:a16="http://schemas.microsoft.com/office/drawing/2014/main" id="{98D55513-1018-33AB-6D1B-035BD21F4784}"/>
              </a:ext>
            </a:extLst>
          </p:cNvPr>
          <p:cNvSpPr txBox="1"/>
          <p:nvPr/>
        </p:nvSpPr>
        <p:spPr>
          <a:xfrm>
            <a:off x="7707212" y="3165845"/>
            <a:ext cx="3059910" cy="461665"/>
          </a:xfrm>
          <a:prstGeom prst="rect">
            <a:avLst/>
          </a:prstGeom>
          <a:noFill/>
        </p:spPr>
        <p:txBody>
          <a:bodyPr wrap="square">
            <a:spAutoFit/>
          </a:bodyPr>
          <a:lstStyle/>
          <a:p>
            <a:r>
              <a:rPr lang="fr-FR" sz="2400" b="1" dirty="0" err="1"/>
              <a:t>TikTok</a:t>
            </a:r>
            <a:endParaRPr lang="fr-FR" sz="2400" dirty="0"/>
          </a:p>
        </p:txBody>
      </p:sp>
      <p:sp>
        <p:nvSpPr>
          <p:cNvPr id="37" name="ZoneTexte 36">
            <a:extLst>
              <a:ext uri="{FF2B5EF4-FFF2-40B4-BE49-F238E27FC236}">
                <a16:creationId xmlns:a16="http://schemas.microsoft.com/office/drawing/2014/main" id="{6E3C52CE-44E5-9517-84DD-154E97D84EDD}"/>
              </a:ext>
            </a:extLst>
          </p:cNvPr>
          <p:cNvSpPr txBox="1"/>
          <p:nvPr/>
        </p:nvSpPr>
        <p:spPr>
          <a:xfrm>
            <a:off x="7707212" y="3983522"/>
            <a:ext cx="3059910" cy="461665"/>
          </a:xfrm>
          <a:prstGeom prst="rect">
            <a:avLst/>
          </a:prstGeom>
          <a:noFill/>
        </p:spPr>
        <p:txBody>
          <a:bodyPr wrap="square">
            <a:spAutoFit/>
          </a:bodyPr>
          <a:lstStyle/>
          <a:p>
            <a:r>
              <a:rPr lang="fr-FR" sz="2400" b="1" dirty="0"/>
              <a:t>Instagram</a:t>
            </a:r>
            <a:endParaRPr lang="fr-FR" sz="2400" dirty="0"/>
          </a:p>
        </p:txBody>
      </p:sp>
      <p:sp>
        <p:nvSpPr>
          <p:cNvPr id="38" name="ZoneTexte 37">
            <a:extLst>
              <a:ext uri="{FF2B5EF4-FFF2-40B4-BE49-F238E27FC236}">
                <a16:creationId xmlns:a16="http://schemas.microsoft.com/office/drawing/2014/main" id="{7CBF2CA7-BE7A-DEA0-3664-7577F9283EDD}"/>
              </a:ext>
            </a:extLst>
          </p:cNvPr>
          <p:cNvSpPr txBox="1"/>
          <p:nvPr/>
        </p:nvSpPr>
        <p:spPr>
          <a:xfrm>
            <a:off x="7707212" y="4762073"/>
            <a:ext cx="3059910" cy="461665"/>
          </a:xfrm>
          <a:prstGeom prst="rect">
            <a:avLst/>
          </a:prstGeom>
          <a:noFill/>
        </p:spPr>
        <p:txBody>
          <a:bodyPr wrap="square">
            <a:spAutoFit/>
          </a:bodyPr>
          <a:lstStyle/>
          <a:p>
            <a:r>
              <a:rPr lang="fr-FR" sz="2400" b="1" dirty="0"/>
              <a:t>Twitter</a:t>
            </a:r>
            <a:endParaRPr lang="fr-FR" sz="2400" dirty="0"/>
          </a:p>
        </p:txBody>
      </p:sp>
      <p:sp>
        <p:nvSpPr>
          <p:cNvPr id="40" name="ZoneTexte 39">
            <a:extLst>
              <a:ext uri="{FF2B5EF4-FFF2-40B4-BE49-F238E27FC236}">
                <a16:creationId xmlns:a16="http://schemas.microsoft.com/office/drawing/2014/main" id="{C8910E3A-3451-49F1-3708-73494A4EBC2E}"/>
              </a:ext>
            </a:extLst>
          </p:cNvPr>
          <p:cNvSpPr txBox="1"/>
          <p:nvPr/>
        </p:nvSpPr>
        <p:spPr>
          <a:xfrm>
            <a:off x="7707212" y="1437096"/>
            <a:ext cx="3059910" cy="461665"/>
          </a:xfrm>
          <a:prstGeom prst="rect">
            <a:avLst/>
          </a:prstGeom>
          <a:noFill/>
        </p:spPr>
        <p:txBody>
          <a:bodyPr wrap="square">
            <a:spAutoFit/>
          </a:bodyPr>
          <a:lstStyle/>
          <a:p>
            <a:r>
              <a:rPr lang="fr-FR" sz="2400" b="1" dirty="0"/>
              <a:t>Facebook</a:t>
            </a:r>
            <a:endParaRPr lang="fr-FR" sz="2400" dirty="0"/>
          </a:p>
        </p:txBody>
      </p:sp>
    </p:spTree>
    <p:extLst>
      <p:ext uri="{BB962C8B-B14F-4D97-AF65-F5344CB8AC3E}">
        <p14:creationId xmlns:p14="http://schemas.microsoft.com/office/powerpoint/2010/main" val="338928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Faisons connaissance</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4A400DAD-2BCC-47D6-9C9C-9D0E8209411F}"/>
              </a:ext>
            </a:extLst>
          </p:cNvPr>
          <p:cNvSpPr txBox="1"/>
          <p:nvPr/>
        </p:nvSpPr>
        <p:spPr>
          <a:xfrm>
            <a:off x="2140590" y="2093205"/>
            <a:ext cx="7910817" cy="2308324"/>
          </a:xfrm>
          <a:prstGeom prst="rect">
            <a:avLst/>
          </a:prstGeom>
          <a:noFill/>
        </p:spPr>
        <p:txBody>
          <a:bodyPr wrap="square" rtlCol="0">
            <a:spAutoFit/>
          </a:bodyPr>
          <a:lstStyle/>
          <a:p>
            <a:pPr algn="ctr"/>
            <a:r>
              <a:rPr lang="fr-FR" sz="3200" b="1" dirty="0"/>
              <a:t>Claire Bergé-Lallemant</a:t>
            </a:r>
            <a:endParaRPr lang="fr-FR" sz="2800" dirty="0"/>
          </a:p>
          <a:p>
            <a:pPr algn="ctr"/>
            <a:endParaRPr lang="fr-FR" sz="2800" b="1" dirty="0"/>
          </a:p>
          <a:p>
            <a:pPr algn="ctr"/>
            <a:r>
              <a:rPr lang="fr-FR" sz="2800" b="1" dirty="0"/>
              <a:t>Conseillère numérique</a:t>
            </a:r>
          </a:p>
          <a:p>
            <a:pPr algn="ctr"/>
            <a:r>
              <a:rPr lang="fr-FR" sz="2800" b="1" dirty="0"/>
              <a:t>À la mairie de Peyruis</a:t>
            </a:r>
          </a:p>
          <a:p>
            <a:pPr algn="ctr"/>
            <a:r>
              <a:rPr lang="fr-FR" sz="2800" dirty="0"/>
              <a:t>	</a:t>
            </a:r>
          </a:p>
        </p:txBody>
      </p:sp>
      <p:pic>
        <p:nvPicPr>
          <p:cNvPr id="12" name="Image 11">
            <a:extLst>
              <a:ext uri="{FF2B5EF4-FFF2-40B4-BE49-F238E27FC236}">
                <a16:creationId xmlns:a16="http://schemas.microsoft.com/office/drawing/2014/main" id="{7890959D-01DE-4667-8816-1D90F14D89F2}"/>
              </a:ext>
            </a:extLst>
          </p:cNvPr>
          <p:cNvPicPr>
            <a:picLocks noChangeAspect="1"/>
          </p:cNvPicPr>
          <p:nvPr/>
        </p:nvPicPr>
        <p:blipFill rotWithShape="1">
          <a:blip r:embed="rId3">
            <a:extLst>
              <a:ext uri="{28A0092B-C50C-407E-A947-70E740481C1C}">
                <a14:useLocalDpi xmlns:a14="http://schemas.microsoft.com/office/drawing/2010/main" val="0"/>
              </a:ext>
            </a:extLst>
          </a:blip>
          <a:srcRect l="64302" t="12514" r="1553" b="12869"/>
          <a:stretch/>
        </p:blipFill>
        <p:spPr>
          <a:xfrm>
            <a:off x="4850672" y="4678212"/>
            <a:ext cx="2490652" cy="1255649"/>
          </a:xfrm>
          <a:prstGeom prst="rect">
            <a:avLst/>
          </a:prstGeom>
        </p:spPr>
      </p:pic>
      <p:sp>
        <p:nvSpPr>
          <p:cNvPr id="3" name="Espace réservé de la date 2">
            <a:extLst>
              <a:ext uri="{FF2B5EF4-FFF2-40B4-BE49-F238E27FC236}">
                <a16:creationId xmlns:a16="http://schemas.microsoft.com/office/drawing/2014/main" id="{0D07599D-BCC7-41E4-8D43-7D587B6AB75C}"/>
              </a:ext>
            </a:extLst>
          </p:cNvPr>
          <p:cNvSpPr>
            <a:spLocks noGrp="1"/>
          </p:cNvSpPr>
          <p:nvPr>
            <p:ph type="dt" sz="half" idx="10"/>
          </p:nvPr>
        </p:nvSpPr>
        <p:spPr/>
        <p:txBody>
          <a:bodyPr/>
          <a:lstStyle/>
          <a:p>
            <a:fld id="{5B8737D6-91AA-4BBF-9680-6055E4B2160D}" type="datetime1">
              <a:rPr lang="fr-FR" smtClean="0"/>
              <a:t>25/10/2022</a:t>
            </a:fld>
            <a:endParaRPr lang="fr-FR"/>
          </a:p>
        </p:txBody>
      </p:sp>
      <p:sp>
        <p:nvSpPr>
          <p:cNvPr id="4" name="Espace réservé du pied de page 3">
            <a:extLst>
              <a:ext uri="{FF2B5EF4-FFF2-40B4-BE49-F238E27FC236}">
                <a16:creationId xmlns:a16="http://schemas.microsoft.com/office/drawing/2014/main" id="{228571E1-D640-49F9-B663-7F78572B4752}"/>
              </a:ext>
            </a:extLst>
          </p:cNvPr>
          <p:cNvSpPr>
            <a:spLocks noGrp="1"/>
          </p:cNvSpPr>
          <p:nvPr>
            <p:ph type="ftr" sz="quarter" idx="11"/>
          </p:nvPr>
        </p:nvSpPr>
        <p:spPr/>
        <p:txBody>
          <a:bodyPr/>
          <a:lstStyle/>
          <a:p>
            <a:r>
              <a:rPr lang="fr-FR"/>
              <a:t>Réseaux sociaux</a:t>
            </a:r>
          </a:p>
        </p:txBody>
      </p:sp>
      <p:sp>
        <p:nvSpPr>
          <p:cNvPr id="6" name="Espace réservé du numéro de diapositive 5">
            <a:extLst>
              <a:ext uri="{FF2B5EF4-FFF2-40B4-BE49-F238E27FC236}">
                <a16:creationId xmlns:a16="http://schemas.microsoft.com/office/drawing/2014/main" id="{7B21C4A6-57D3-43A5-98D5-F28A9590C4B8}"/>
              </a:ext>
            </a:extLst>
          </p:cNvPr>
          <p:cNvSpPr>
            <a:spLocks noGrp="1"/>
          </p:cNvSpPr>
          <p:nvPr>
            <p:ph type="sldNum" sz="quarter" idx="12"/>
          </p:nvPr>
        </p:nvSpPr>
        <p:spPr/>
        <p:txBody>
          <a:bodyPr/>
          <a:lstStyle/>
          <a:p>
            <a:fld id="{214B496C-A674-488F-82D3-A6592634C02D}" type="slidenum">
              <a:rPr lang="fr-FR" smtClean="0"/>
              <a:t>2</a:t>
            </a:fld>
            <a:endParaRPr lang="fr-FR"/>
          </a:p>
        </p:txBody>
      </p:sp>
    </p:spTree>
    <p:extLst>
      <p:ext uri="{BB962C8B-B14F-4D97-AF65-F5344CB8AC3E}">
        <p14:creationId xmlns:p14="http://schemas.microsoft.com/office/powerpoint/2010/main" val="50355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199" y="-360158"/>
            <a:ext cx="10515600" cy="1325563"/>
          </a:xfrm>
        </p:spPr>
        <p:txBody>
          <a:bodyPr>
            <a:normAutofit/>
          </a:bodyPr>
          <a:lstStyle/>
          <a:p>
            <a:pPr algn="ctr"/>
            <a:r>
              <a:rPr lang="fr-FR" sz="4000" dirty="0"/>
              <a:t>Partons du début !</a:t>
            </a:r>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9F42FC5B-DD34-4A22-8768-21143CBA92EE}"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20</a:t>
            </a:fld>
            <a:endParaRPr lang="fr-F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566177"/>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094F8C47-D3F1-4216-8A26-9F8A7F517859}"/>
              </a:ext>
            </a:extLst>
          </p:cNvPr>
          <p:cNvSpPr/>
          <p:nvPr/>
        </p:nvSpPr>
        <p:spPr>
          <a:xfrm>
            <a:off x="4522939" y="820379"/>
            <a:ext cx="2937116"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Créer son compte</a:t>
            </a:r>
          </a:p>
        </p:txBody>
      </p:sp>
      <p:sp>
        <p:nvSpPr>
          <p:cNvPr id="13" name="ZoneTexte 12">
            <a:extLst>
              <a:ext uri="{FF2B5EF4-FFF2-40B4-BE49-F238E27FC236}">
                <a16:creationId xmlns:a16="http://schemas.microsoft.com/office/drawing/2014/main" id="{22629B34-67E4-202C-52A3-94E34F8EADE4}"/>
              </a:ext>
            </a:extLst>
          </p:cNvPr>
          <p:cNvSpPr txBox="1"/>
          <p:nvPr/>
        </p:nvSpPr>
        <p:spPr>
          <a:xfrm>
            <a:off x="3172856" y="1721574"/>
            <a:ext cx="5846286" cy="4524315"/>
          </a:xfrm>
          <a:prstGeom prst="rect">
            <a:avLst/>
          </a:prstGeom>
          <a:noFill/>
          <a:ln>
            <a:solidFill>
              <a:schemeClr val="accent2">
                <a:lumMod val="50000"/>
              </a:schemeClr>
            </a:solidFill>
          </a:ln>
        </p:spPr>
        <p:txBody>
          <a:bodyPr wrap="square">
            <a:spAutoFit/>
          </a:bodyPr>
          <a:lstStyle/>
          <a:p>
            <a:pPr algn="ctr"/>
            <a:r>
              <a:rPr lang="fr-FR" dirty="0"/>
              <a:t>Quel que soit le réseau social choisi, vous devrez créer un compte</a:t>
            </a:r>
          </a:p>
          <a:p>
            <a:pPr algn="ctr"/>
            <a:endParaRPr lang="fr-FR" dirty="0"/>
          </a:p>
          <a:p>
            <a:pPr algn="ctr"/>
            <a:r>
              <a:rPr lang="fr-FR" dirty="0"/>
              <a:t>👉 Suivre la procédure d’inscription du réseau social choisi</a:t>
            </a:r>
          </a:p>
          <a:p>
            <a:pPr algn="ctr"/>
            <a:endParaRPr lang="fr-FR" dirty="0"/>
          </a:p>
          <a:p>
            <a:pPr algn="ctr"/>
            <a:r>
              <a:rPr lang="fr-FR" dirty="0"/>
              <a:t>👉 Vous seront souvent demandés:</a:t>
            </a:r>
          </a:p>
          <a:p>
            <a:pPr marL="285750" indent="-285750" algn="ctr">
              <a:buFont typeface="Arial" panose="020B0604020202020204" pitchFamily="34" charset="0"/>
              <a:buChar char="•"/>
            </a:pPr>
            <a:r>
              <a:rPr lang="fr-FR" dirty="0"/>
              <a:t>Adresse mail (valide)</a:t>
            </a:r>
          </a:p>
          <a:p>
            <a:pPr marL="285750" indent="-285750" algn="ctr">
              <a:buFont typeface="Arial" panose="020B0604020202020204" pitchFamily="34" charset="0"/>
              <a:buChar char="•"/>
            </a:pPr>
            <a:r>
              <a:rPr lang="fr-FR" dirty="0"/>
              <a:t>Mot de passe</a:t>
            </a:r>
          </a:p>
          <a:p>
            <a:pPr marL="285750" indent="-285750" algn="ctr">
              <a:buFont typeface="Arial" panose="020B0604020202020204" pitchFamily="34" charset="0"/>
              <a:buChar char="•"/>
            </a:pPr>
            <a:r>
              <a:rPr lang="fr-FR" dirty="0"/>
              <a:t>Nom et Prénom  ou Pseudo</a:t>
            </a:r>
          </a:p>
          <a:p>
            <a:pPr marL="285750" indent="-285750" algn="ctr">
              <a:buFont typeface="Arial" panose="020B0604020202020204" pitchFamily="34" charset="0"/>
              <a:buChar char="•"/>
            </a:pPr>
            <a:r>
              <a:rPr lang="fr-FR" dirty="0"/>
              <a:t>Date de naissance</a:t>
            </a:r>
          </a:p>
          <a:p>
            <a:pPr marL="285750" indent="-285750" algn="ctr">
              <a:buFont typeface="Arial" panose="020B0604020202020204" pitchFamily="34" charset="0"/>
              <a:buChar char="•"/>
            </a:pPr>
            <a:r>
              <a:rPr lang="fr-FR" dirty="0"/>
              <a:t>Photo de profil ou avatar</a:t>
            </a:r>
          </a:p>
          <a:p>
            <a:pPr marL="285750" indent="-285750" algn="ctr">
              <a:buFont typeface="Arial" panose="020B0604020202020204" pitchFamily="34" charset="0"/>
              <a:buChar char="•"/>
            </a:pPr>
            <a:endParaRPr lang="fr-FR" dirty="0"/>
          </a:p>
          <a:p>
            <a:pPr algn="ctr"/>
            <a:r>
              <a:rPr lang="fr-FR" dirty="0"/>
              <a:t>👉 Vous devrez accepter les conditions générales d’utilisations propres à chaque réseau social, et donner les autorisations nécessaires au bon fonctionnement des applications (accès aux contacts, aux photos, à la caméra…)</a:t>
            </a:r>
          </a:p>
        </p:txBody>
      </p:sp>
    </p:spTree>
    <p:extLst>
      <p:ext uri="{BB962C8B-B14F-4D97-AF65-F5344CB8AC3E}">
        <p14:creationId xmlns:p14="http://schemas.microsoft.com/office/powerpoint/2010/main" val="342066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199" y="-360158"/>
            <a:ext cx="10515600" cy="1325563"/>
          </a:xfrm>
        </p:spPr>
        <p:txBody>
          <a:bodyPr>
            <a:normAutofit/>
          </a:bodyPr>
          <a:lstStyle/>
          <a:p>
            <a:pPr algn="ctr"/>
            <a:r>
              <a:rPr lang="fr-FR" sz="4000" dirty="0"/>
              <a:t>LinkedIn</a:t>
            </a:r>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a:xfrm>
            <a:off x="838200" y="6421110"/>
            <a:ext cx="2743200" cy="365125"/>
          </a:xfrm>
        </p:spPr>
        <p:txBody>
          <a:bodyPr/>
          <a:lstStyle/>
          <a:p>
            <a:fld id="{9C0E1BFE-BF82-4478-8F7E-3242D26DDECB}" type="datetime1">
              <a:rPr lang="fr-FR" smtClean="0"/>
              <a:t>25/10/2022</a:t>
            </a:fld>
            <a:endParaRPr lang="fr-FR" dirty="0"/>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a:xfrm>
            <a:off x="4029166" y="6428085"/>
            <a:ext cx="4114800" cy="365125"/>
          </a:xfrm>
        </p:spPr>
        <p:txBody>
          <a:bodyPr/>
          <a:lstStyle/>
          <a:p>
            <a:r>
              <a:rPr lang="fr-FR" dirty="0"/>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a:xfrm>
            <a:off x="8610599" y="6412868"/>
            <a:ext cx="2743200" cy="365125"/>
          </a:xfrm>
        </p:spPr>
        <p:txBody>
          <a:bodyPr/>
          <a:lstStyle/>
          <a:p>
            <a:fld id="{214B496C-A674-488F-82D3-A6592634C02D}" type="slidenum">
              <a:rPr lang="fr-FR" smtClean="0"/>
              <a:t>21</a:t>
            </a:fld>
            <a:endParaRPr lang="fr-FR" dirty="0"/>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566177"/>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26A99C11-F7C6-850C-7B3E-D1A879E73BF6}"/>
              </a:ext>
            </a:extLst>
          </p:cNvPr>
          <p:cNvPicPr>
            <a:picLocks noChangeAspect="1"/>
          </p:cNvPicPr>
          <p:nvPr/>
        </p:nvPicPr>
        <p:blipFill rotWithShape="1">
          <a:blip r:embed="rId3"/>
          <a:srcRect l="17123" r="68053" b="49077"/>
          <a:stretch/>
        </p:blipFill>
        <p:spPr>
          <a:xfrm>
            <a:off x="4700390" y="34975"/>
            <a:ext cx="452328" cy="488886"/>
          </a:xfrm>
          <a:prstGeom prst="rect">
            <a:avLst/>
          </a:prstGeom>
        </p:spPr>
      </p:pic>
      <p:pic>
        <p:nvPicPr>
          <p:cNvPr id="4" name="Image 3">
            <a:extLst>
              <a:ext uri="{FF2B5EF4-FFF2-40B4-BE49-F238E27FC236}">
                <a16:creationId xmlns:a16="http://schemas.microsoft.com/office/drawing/2014/main" id="{EE26AB7B-5EF4-4865-387B-00C414BC8C42}"/>
              </a:ext>
            </a:extLst>
          </p:cNvPr>
          <p:cNvPicPr>
            <a:picLocks noChangeAspect="1"/>
          </p:cNvPicPr>
          <p:nvPr/>
        </p:nvPicPr>
        <p:blipFill>
          <a:blip r:embed="rId4"/>
          <a:stretch>
            <a:fillRect/>
          </a:stretch>
        </p:blipFill>
        <p:spPr>
          <a:xfrm>
            <a:off x="-1" y="806615"/>
            <a:ext cx="12192000" cy="5708526"/>
          </a:xfrm>
          <a:prstGeom prst="rect">
            <a:avLst/>
          </a:prstGeom>
        </p:spPr>
      </p:pic>
      <p:sp>
        <p:nvSpPr>
          <p:cNvPr id="6" name="Rectangle 5">
            <a:extLst>
              <a:ext uri="{FF2B5EF4-FFF2-40B4-BE49-F238E27FC236}">
                <a16:creationId xmlns:a16="http://schemas.microsoft.com/office/drawing/2014/main" id="{AE888C35-FDD8-EDC8-6A5C-14112B4808B6}"/>
              </a:ext>
            </a:extLst>
          </p:cNvPr>
          <p:cNvSpPr/>
          <p:nvPr/>
        </p:nvSpPr>
        <p:spPr>
          <a:xfrm>
            <a:off x="2987644" y="2607398"/>
            <a:ext cx="593756" cy="12674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B1CFA9-D0A6-6A03-5052-C15B5ADE0307}"/>
              </a:ext>
            </a:extLst>
          </p:cNvPr>
          <p:cNvSpPr/>
          <p:nvPr/>
        </p:nvSpPr>
        <p:spPr>
          <a:xfrm>
            <a:off x="3212472" y="2911209"/>
            <a:ext cx="593756" cy="12674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CEA71E2C-7141-8356-D5F4-E84BACB9BDAF}"/>
              </a:ext>
            </a:extLst>
          </p:cNvPr>
          <p:cNvSpPr/>
          <p:nvPr/>
        </p:nvSpPr>
        <p:spPr>
          <a:xfrm>
            <a:off x="3212472" y="4575778"/>
            <a:ext cx="826128" cy="24066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1B17286-8524-FA9E-23F6-1C2299BA45F7}"/>
              </a:ext>
            </a:extLst>
          </p:cNvPr>
          <p:cNvSpPr/>
          <p:nvPr/>
        </p:nvSpPr>
        <p:spPr>
          <a:xfrm>
            <a:off x="10760043" y="2348385"/>
            <a:ext cx="593756" cy="12674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93BB179C-E12E-1FD4-4574-FA75AD14F6CE}"/>
              </a:ext>
            </a:extLst>
          </p:cNvPr>
          <p:cNvSpPr/>
          <p:nvPr/>
        </p:nvSpPr>
        <p:spPr>
          <a:xfrm>
            <a:off x="10661965" y="2847834"/>
            <a:ext cx="593756" cy="12674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7083DEFD-F015-0BF7-F8EC-D8738C3A0419}"/>
              </a:ext>
            </a:extLst>
          </p:cNvPr>
          <p:cNvSpPr/>
          <p:nvPr/>
        </p:nvSpPr>
        <p:spPr>
          <a:xfrm>
            <a:off x="5833448" y="724276"/>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a:extLst>
              <a:ext uri="{FF2B5EF4-FFF2-40B4-BE49-F238E27FC236}">
                <a16:creationId xmlns:a16="http://schemas.microsoft.com/office/drawing/2014/main" id="{D89C4288-88C6-9C79-652A-09F97644821E}"/>
              </a:ext>
            </a:extLst>
          </p:cNvPr>
          <p:cNvCxnSpPr>
            <a:cxnSpLocks/>
            <a:stCxn id="7" idx="4"/>
          </p:cNvCxnSpPr>
          <p:nvPr/>
        </p:nvCxnSpPr>
        <p:spPr>
          <a:xfrm>
            <a:off x="6095999" y="1249371"/>
            <a:ext cx="3763224" cy="48358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36CE7ADF-2D3A-BC6B-ABDB-84E83B5359C3}"/>
              </a:ext>
            </a:extLst>
          </p:cNvPr>
          <p:cNvSpPr/>
          <p:nvPr/>
        </p:nvSpPr>
        <p:spPr>
          <a:xfrm>
            <a:off x="6463794" y="693701"/>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EAC168BC-0D68-709D-E1BF-A0DF53D4DB47}"/>
              </a:ext>
            </a:extLst>
          </p:cNvPr>
          <p:cNvSpPr/>
          <p:nvPr/>
        </p:nvSpPr>
        <p:spPr>
          <a:xfrm>
            <a:off x="7493760" y="52035"/>
            <a:ext cx="2763816"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Vous retrouvez les nouveautés liées à votre compte</a:t>
            </a:r>
          </a:p>
        </p:txBody>
      </p:sp>
      <p:cxnSp>
        <p:nvCxnSpPr>
          <p:cNvPr id="23" name="Connecteur droit avec flèche 22">
            <a:extLst>
              <a:ext uri="{FF2B5EF4-FFF2-40B4-BE49-F238E27FC236}">
                <a16:creationId xmlns:a16="http://schemas.microsoft.com/office/drawing/2014/main" id="{47FFCA08-8CB6-00BB-701D-5F169E84DEB7}"/>
              </a:ext>
            </a:extLst>
          </p:cNvPr>
          <p:cNvCxnSpPr>
            <a:cxnSpLocks/>
            <a:stCxn id="21" idx="7"/>
            <a:endCxn id="22" idx="1"/>
          </p:cNvCxnSpPr>
          <p:nvPr/>
        </p:nvCxnSpPr>
        <p:spPr>
          <a:xfrm flipV="1">
            <a:off x="6911996" y="342859"/>
            <a:ext cx="581764" cy="42774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383AFCC-5553-3171-17CB-9CF63790FD05}"/>
              </a:ext>
            </a:extLst>
          </p:cNvPr>
          <p:cNvSpPr/>
          <p:nvPr/>
        </p:nvSpPr>
        <p:spPr>
          <a:xfrm>
            <a:off x="9859223" y="1572531"/>
            <a:ext cx="2332776" cy="2248031"/>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D5BB05FA-B3C2-A883-2D71-E7EAB6EEC135}"/>
              </a:ext>
            </a:extLst>
          </p:cNvPr>
          <p:cNvSpPr/>
          <p:nvPr/>
        </p:nvSpPr>
        <p:spPr>
          <a:xfrm>
            <a:off x="7045558" y="714361"/>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0309D91B-FF52-A1C1-63D2-21B6062C15FC}"/>
              </a:ext>
            </a:extLst>
          </p:cNvPr>
          <p:cNvSpPr/>
          <p:nvPr/>
        </p:nvSpPr>
        <p:spPr>
          <a:xfrm>
            <a:off x="9108049" y="621380"/>
            <a:ext cx="2932759" cy="53248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Vous retrouvez les paramètres de votre compte</a:t>
            </a:r>
          </a:p>
        </p:txBody>
      </p:sp>
      <p:cxnSp>
        <p:nvCxnSpPr>
          <p:cNvPr id="29" name="Connecteur droit avec flèche 28">
            <a:extLst>
              <a:ext uri="{FF2B5EF4-FFF2-40B4-BE49-F238E27FC236}">
                <a16:creationId xmlns:a16="http://schemas.microsoft.com/office/drawing/2014/main" id="{C51DCAF2-5A45-EE7F-F579-292B6638CF51}"/>
              </a:ext>
            </a:extLst>
          </p:cNvPr>
          <p:cNvCxnSpPr>
            <a:cxnSpLocks/>
            <a:stCxn id="27" idx="7"/>
            <a:endCxn id="28" idx="1"/>
          </p:cNvCxnSpPr>
          <p:nvPr/>
        </p:nvCxnSpPr>
        <p:spPr>
          <a:xfrm>
            <a:off x="7493760" y="791259"/>
            <a:ext cx="1614289" cy="9636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D3A1F757-7E6F-C507-EE66-3BCC43FF3222}"/>
              </a:ext>
            </a:extLst>
          </p:cNvPr>
          <p:cNvSpPr/>
          <p:nvPr/>
        </p:nvSpPr>
        <p:spPr>
          <a:xfrm>
            <a:off x="5186467" y="703513"/>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FF1F3E83-DCFC-EA60-D495-C5F27E65A59D}"/>
              </a:ext>
            </a:extLst>
          </p:cNvPr>
          <p:cNvSpPr/>
          <p:nvPr/>
        </p:nvSpPr>
        <p:spPr>
          <a:xfrm>
            <a:off x="991762" y="109242"/>
            <a:ext cx="2763816"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Vous retrouvez des offres d’emploi</a:t>
            </a:r>
          </a:p>
        </p:txBody>
      </p:sp>
      <p:cxnSp>
        <p:nvCxnSpPr>
          <p:cNvPr id="38" name="Connecteur droit avec flèche 37">
            <a:extLst>
              <a:ext uri="{FF2B5EF4-FFF2-40B4-BE49-F238E27FC236}">
                <a16:creationId xmlns:a16="http://schemas.microsoft.com/office/drawing/2014/main" id="{04E30798-EF32-8838-F235-2ED920F42D30}"/>
              </a:ext>
            </a:extLst>
          </p:cNvPr>
          <p:cNvCxnSpPr>
            <a:cxnSpLocks/>
            <a:stCxn id="36" idx="1"/>
            <a:endCxn id="37" idx="3"/>
          </p:cNvCxnSpPr>
          <p:nvPr/>
        </p:nvCxnSpPr>
        <p:spPr>
          <a:xfrm flipH="1" flipV="1">
            <a:off x="3755578" y="400066"/>
            <a:ext cx="1507788" cy="38034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A6E53EA-CD0F-EA35-DB93-1BEEF1C5B406}"/>
              </a:ext>
            </a:extLst>
          </p:cNvPr>
          <p:cNvSpPr/>
          <p:nvPr/>
        </p:nvSpPr>
        <p:spPr>
          <a:xfrm>
            <a:off x="2778809" y="3660878"/>
            <a:ext cx="2932759" cy="53248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Fil d’actualité</a:t>
            </a:r>
          </a:p>
        </p:txBody>
      </p:sp>
    </p:spTree>
    <p:extLst>
      <p:ext uri="{BB962C8B-B14F-4D97-AF65-F5344CB8AC3E}">
        <p14:creationId xmlns:p14="http://schemas.microsoft.com/office/powerpoint/2010/main" val="2639859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1FD0B35-F103-45F1-A2FD-C94DE118F073}"/>
              </a:ext>
            </a:extLst>
          </p:cNvPr>
          <p:cNvPicPr>
            <a:picLocks noChangeAspect="1"/>
          </p:cNvPicPr>
          <p:nvPr/>
        </p:nvPicPr>
        <p:blipFill>
          <a:blip r:embed="rId3"/>
          <a:stretch>
            <a:fillRect/>
          </a:stretch>
        </p:blipFill>
        <p:spPr>
          <a:xfrm>
            <a:off x="753193" y="1093365"/>
            <a:ext cx="10745700" cy="4210638"/>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Facebook</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64C9CAB9-A703-4E38-BC96-CB407F0DFFDB}"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22</a:t>
            </a:fld>
            <a:endParaRPr lang="fr-FR"/>
          </a:p>
        </p:txBody>
      </p:sp>
      <p:sp>
        <p:nvSpPr>
          <p:cNvPr id="12" name="Rectangle 11">
            <a:extLst>
              <a:ext uri="{FF2B5EF4-FFF2-40B4-BE49-F238E27FC236}">
                <a16:creationId xmlns:a16="http://schemas.microsoft.com/office/drawing/2014/main" id="{AADDC8BF-6C11-425D-A5D0-280C976C8BAE}"/>
              </a:ext>
            </a:extLst>
          </p:cNvPr>
          <p:cNvSpPr/>
          <p:nvPr/>
        </p:nvSpPr>
        <p:spPr>
          <a:xfrm>
            <a:off x="5586413" y="2463452"/>
            <a:ext cx="2932759" cy="75062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Pour modifier/ajouter une photo de couverture</a:t>
            </a:r>
          </a:p>
        </p:txBody>
      </p:sp>
      <p:sp>
        <p:nvSpPr>
          <p:cNvPr id="15" name="Rectangle 14">
            <a:extLst>
              <a:ext uri="{FF2B5EF4-FFF2-40B4-BE49-F238E27FC236}">
                <a16:creationId xmlns:a16="http://schemas.microsoft.com/office/drawing/2014/main" id="{4D5F0339-AECC-4EAC-A14D-547F52A67DDA}"/>
              </a:ext>
            </a:extLst>
          </p:cNvPr>
          <p:cNvSpPr/>
          <p:nvPr/>
        </p:nvSpPr>
        <p:spPr>
          <a:xfrm>
            <a:off x="98944" y="2867836"/>
            <a:ext cx="1287439" cy="183727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Pour modifier/ajouter une photo de Profil</a:t>
            </a:r>
          </a:p>
        </p:txBody>
      </p:sp>
      <p:cxnSp>
        <p:nvCxnSpPr>
          <p:cNvPr id="16" name="Connecteur droit avec flèche 15">
            <a:extLst>
              <a:ext uri="{FF2B5EF4-FFF2-40B4-BE49-F238E27FC236}">
                <a16:creationId xmlns:a16="http://schemas.microsoft.com/office/drawing/2014/main" id="{96685D26-3E8A-4460-9B67-5BBFF5281065}"/>
              </a:ext>
            </a:extLst>
          </p:cNvPr>
          <p:cNvCxnSpPr>
            <a:cxnSpLocks/>
            <a:stCxn id="15" idx="3"/>
          </p:cNvCxnSpPr>
          <p:nvPr/>
        </p:nvCxnSpPr>
        <p:spPr>
          <a:xfrm>
            <a:off x="1386383" y="3786475"/>
            <a:ext cx="356692"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pic>
        <p:nvPicPr>
          <p:cNvPr id="4" name="Image 3">
            <a:extLst>
              <a:ext uri="{FF2B5EF4-FFF2-40B4-BE49-F238E27FC236}">
                <a16:creationId xmlns:a16="http://schemas.microsoft.com/office/drawing/2014/main" id="{B893DE71-9535-457A-9A50-640E828D6849}"/>
              </a:ext>
            </a:extLst>
          </p:cNvPr>
          <p:cNvPicPr>
            <a:picLocks noChangeAspect="1"/>
          </p:cNvPicPr>
          <p:nvPr/>
        </p:nvPicPr>
        <p:blipFill>
          <a:blip r:embed="rId4"/>
          <a:stretch>
            <a:fillRect/>
          </a:stretch>
        </p:blipFill>
        <p:spPr>
          <a:xfrm>
            <a:off x="3389980" y="5395752"/>
            <a:ext cx="6592220" cy="1143160"/>
          </a:xfrm>
          <a:prstGeom prst="rect">
            <a:avLst/>
          </a:prstGeom>
        </p:spPr>
      </p:pic>
      <p:cxnSp>
        <p:nvCxnSpPr>
          <p:cNvPr id="19" name="Connecteur droit avec flèche 18">
            <a:extLst>
              <a:ext uri="{FF2B5EF4-FFF2-40B4-BE49-F238E27FC236}">
                <a16:creationId xmlns:a16="http://schemas.microsoft.com/office/drawing/2014/main" id="{E24DA043-AF48-432B-892F-F777D6B5238C}"/>
              </a:ext>
            </a:extLst>
          </p:cNvPr>
          <p:cNvCxnSpPr>
            <a:cxnSpLocks/>
          </p:cNvCxnSpPr>
          <p:nvPr/>
        </p:nvCxnSpPr>
        <p:spPr>
          <a:xfrm>
            <a:off x="8519172" y="3214079"/>
            <a:ext cx="253353" cy="21492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D6DAA7AA-D086-4B80-AD55-1B8F78E6A036}"/>
              </a:ext>
            </a:extLst>
          </p:cNvPr>
          <p:cNvPicPr>
            <a:picLocks noChangeAspect="1"/>
          </p:cNvPicPr>
          <p:nvPr/>
        </p:nvPicPr>
        <p:blipFill>
          <a:blip r:embed="rId5"/>
          <a:stretch>
            <a:fillRect/>
          </a:stretch>
        </p:blipFill>
        <p:spPr>
          <a:xfrm>
            <a:off x="8610600" y="2061658"/>
            <a:ext cx="3248478" cy="790685"/>
          </a:xfrm>
          <a:prstGeom prst="rect">
            <a:avLst/>
          </a:prstGeom>
          <a:ln>
            <a:solidFill>
              <a:schemeClr val="accent2">
                <a:lumMod val="50000"/>
              </a:schemeClr>
            </a:solidFill>
          </a:ln>
        </p:spPr>
      </p:pic>
      <p:cxnSp>
        <p:nvCxnSpPr>
          <p:cNvPr id="25" name="Connecteur droit avec flèche 24">
            <a:extLst>
              <a:ext uri="{FF2B5EF4-FFF2-40B4-BE49-F238E27FC236}">
                <a16:creationId xmlns:a16="http://schemas.microsoft.com/office/drawing/2014/main" id="{0DA7D8FB-C80C-45B9-9B00-49AD5DC15FCE}"/>
              </a:ext>
            </a:extLst>
          </p:cNvPr>
          <p:cNvCxnSpPr>
            <a:cxnSpLocks/>
          </p:cNvCxnSpPr>
          <p:nvPr/>
        </p:nvCxnSpPr>
        <p:spPr>
          <a:xfrm flipV="1">
            <a:off x="9525719" y="2867836"/>
            <a:ext cx="255072" cy="561164"/>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B3745030-C6CD-404D-A148-02415B829FCE}"/>
              </a:ext>
            </a:extLst>
          </p:cNvPr>
          <p:cNvSpPr/>
          <p:nvPr/>
        </p:nvSpPr>
        <p:spPr>
          <a:xfrm>
            <a:off x="4140696" y="1001616"/>
            <a:ext cx="4116064"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Bienvenue sur votre page</a:t>
            </a:r>
          </a:p>
        </p:txBody>
      </p:sp>
      <p:pic>
        <p:nvPicPr>
          <p:cNvPr id="18" name="Image 17">
            <a:extLst>
              <a:ext uri="{FF2B5EF4-FFF2-40B4-BE49-F238E27FC236}">
                <a16:creationId xmlns:a16="http://schemas.microsoft.com/office/drawing/2014/main" id="{AB180105-D688-5EEC-1275-D51A168CC2CC}"/>
              </a:ext>
            </a:extLst>
          </p:cNvPr>
          <p:cNvPicPr>
            <a:picLocks noChangeAspect="1"/>
          </p:cNvPicPr>
          <p:nvPr/>
        </p:nvPicPr>
        <p:blipFill rotWithShape="1">
          <a:blip r:embed="rId6"/>
          <a:srcRect l="6754" t="50923" r="77395"/>
          <a:stretch/>
        </p:blipFill>
        <p:spPr>
          <a:xfrm>
            <a:off x="4409037" y="22574"/>
            <a:ext cx="722569" cy="703920"/>
          </a:xfrm>
          <a:prstGeom prst="rect">
            <a:avLst/>
          </a:prstGeom>
        </p:spPr>
      </p:pic>
    </p:spTree>
    <p:extLst>
      <p:ext uri="{BB962C8B-B14F-4D97-AF65-F5344CB8AC3E}">
        <p14:creationId xmlns:p14="http://schemas.microsoft.com/office/powerpoint/2010/main" val="3051693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Glossaire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E0C52D32-EAB2-41A9-BEB6-7C8CE5AED6D5}"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23</a:t>
            </a:fld>
            <a:endParaRPr lang="fr-FR"/>
          </a:p>
        </p:txBody>
      </p:sp>
      <p:sp>
        <p:nvSpPr>
          <p:cNvPr id="17" name="ZoneTexte 16">
            <a:extLst>
              <a:ext uri="{FF2B5EF4-FFF2-40B4-BE49-F238E27FC236}">
                <a16:creationId xmlns:a16="http://schemas.microsoft.com/office/drawing/2014/main" id="{29F23757-024F-4E80-B592-843EB58F37B9}"/>
              </a:ext>
            </a:extLst>
          </p:cNvPr>
          <p:cNvSpPr txBox="1"/>
          <p:nvPr/>
        </p:nvSpPr>
        <p:spPr>
          <a:xfrm>
            <a:off x="421820" y="1062597"/>
            <a:ext cx="11348357" cy="5355312"/>
          </a:xfrm>
          <a:prstGeom prst="rect">
            <a:avLst/>
          </a:prstGeom>
          <a:noFill/>
        </p:spPr>
        <p:txBody>
          <a:bodyPr wrap="square">
            <a:spAutoFit/>
          </a:bodyPr>
          <a:lstStyle/>
          <a:p>
            <a:r>
              <a:rPr lang="fr-FR" b="1" dirty="0">
                <a:solidFill>
                  <a:schemeClr val="accent2">
                    <a:lumMod val="50000"/>
                  </a:schemeClr>
                </a:solidFill>
              </a:rPr>
              <a:t>Fil d'actualité</a:t>
            </a:r>
            <a:r>
              <a:rPr lang="fr-FR" dirty="0">
                <a:solidFill>
                  <a:schemeClr val="accent2">
                    <a:lumMod val="50000"/>
                  </a:schemeClr>
                </a:solidFill>
              </a:rPr>
              <a:t> </a:t>
            </a:r>
            <a:r>
              <a:rPr lang="fr-FR" dirty="0"/>
              <a:t>: c'est la page d’accueil du réseau qui regroupe ce que partage les amis, groupes et pages suivies de l'utilisateur.</a:t>
            </a:r>
            <a:r>
              <a:rPr lang="fr-FR" b="1" dirty="0"/>
              <a:t> </a:t>
            </a:r>
            <a:endParaRPr lang="fr-FR" dirty="0"/>
          </a:p>
          <a:p>
            <a:br>
              <a:rPr lang="fr-FR" dirty="0"/>
            </a:br>
            <a:r>
              <a:rPr lang="fr-FR" b="1" dirty="0">
                <a:solidFill>
                  <a:schemeClr val="accent2">
                    <a:lumMod val="50000"/>
                  </a:schemeClr>
                </a:solidFill>
              </a:rPr>
              <a:t>Groupe</a:t>
            </a:r>
            <a:r>
              <a:rPr lang="fr-FR" b="1" dirty="0"/>
              <a:t> : </a:t>
            </a:r>
            <a:r>
              <a:rPr lang="fr-FR" dirty="0"/>
              <a:t>un espace créé par un utilisateur sur Facebook autour d’une thématique précise. Il faut rejoindre le groupe pour accéder aux informations et échanger sur le sujet commun. </a:t>
            </a:r>
          </a:p>
          <a:p>
            <a:br>
              <a:rPr lang="fr-FR" dirty="0"/>
            </a:br>
            <a:r>
              <a:rPr lang="fr-FR" b="1" dirty="0">
                <a:solidFill>
                  <a:schemeClr val="accent2">
                    <a:lumMod val="50000"/>
                  </a:schemeClr>
                </a:solidFill>
              </a:rPr>
              <a:t>Identification</a:t>
            </a:r>
            <a:r>
              <a:rPr lang="fr-FR" dirty="0"/>
              <a:t> : aussi appelé "tag" c'est le fait de marquer un ami sur une publication (photo, vidéo, simple post). Son nom sera alors associé à la publication. La personne reçoit une notification. </a:t>
            </a:r>
          </a:p>
          <a:p>
            <a:endParaRPr lang="fr-FR" dirty="0"/>
          </a:p>
          <a:p>
            <a:r>
              <a:rPr lang="fr-FR" b="1" dirty="0">
                <a:solidFill>
                  <a:schemeClr val="accent2">
                    <a:lumMod val="50000"/>
                  </a:schemeClr>
                </a:solidFill>
              </a:rPr>
              <a:t>J'aime / Je n'aime pas</a:t>
            </a:r>
            <a:r>
              <a:rPr lang="fr-FR" dirty="0">
                <a:solidFill>
                  <a:schemeClr val="accent2">
                    <a:lumMod val="50000"/>
                  </a:schemeClr>
                </a:solidFill>
              </a:rPr>
              <a:t> </a:t>
            </a:r>
            <a:r>
              <a:rPr lang="fr-FR" dirty="0"/>
              <a:t>: l’icône “J’aime” est représenté par une petite main qui lève le pouce. Cliquer sur un des boutons permet d'indiquer si vous aimez ou n'aimez pas la publication (photo, statut, article, vidéo....</a:t>
            </a:r>
            <a:r>
              <a:rPr lang="fr-FR" dirty="0" err="1"/>
              <a:t>etc</a:t>
            </a:r>
            <a:r>
              <a:rPr lang="fr-FR" dirty="0"/>
              <a:t>).  Tout le monde peut le voir. </a:t>
            </a:r>
          </a:p>
          <a:p>
            <a:endParaRPr lang="fr-FR" b="1" dirty="0"/>
          </a:p>
          <a:p>
            <a:r>
              <a:rPr lang="fr-FR" b="1" dirty="0">
                <a:solidFill>
                  <a:schemeClr val="accent2">
                    <a:lumMod val="50000"/>
                  </a:schemeClr>
                </a:solidFill>
              </a:rPr>
              <a:t>Mur</a:t>
            </a:r>
            <a:r>
              <a:rPr lang="fr-FR" dirty="0">
                <a:solidFill>
                  <a:schemeClr val="accent2">
                    <a:lumMod val="50000"/>
                  </a:schemeClr>
                </a:solidFill>
              </a:rPr>
              <a:t> </a:t>
            </a:r>
            <a:r>
              <a:rPr lang="fr-FR" dirty="0"/>
              <a:t>: sur Facebook, le mur est son espace personnel. C'est une sorte de panneau d’affichage dans lequel on retrouve nos propres publications mais aussi des messages postés par nos “amis”.</a:t>
            </a:r>
          </a:p>
          <a:p>
            <a:endParaRPr lang="fr-FR" b="1" dirty="0"/>
          </a:p>
          <a:p>
            <a:r>
              <a:rPr lang="fr-FR" b="1" dirty="0">
                <a:solidFill>
                  <a:schemeClr val="accent2">
                    <a:lumMod val="50000"/>
                  </a:schemeClr>
                </a:solidFill>
              </a:rPr>
              <a:t>Notification</a:t>
            </a:r>
            <a:r>
              <a:rPr lang="fr-FR" dirty="0"/>
              <a:t> :  c’est une alerte (pastille rouge) qui indique au propriétaire d’un profil qu’une action le concernant a été réalisée par un ami. </a:t>
            </a:r>
          </a:p>
          <a:p>
            <a:endParaRPr lang="fr-FR" b="1" dirty="0"/>
          </a:p>
        </p:txBody>
      </p:sp>
    </p:spTree>
    <p:extLst>
      <p:ext uri="{BB962C8B-B14F-4D97-AF65-F5344CB8AC3E}">
        <p14:creationId xmlns:p14="http://schemas.microsoft.com/office/powerpoint/2010/main" val="407541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Glossaire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8F94C3-27E1-4891-8F2F-59E98BC1C1BA}"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24</a:t>
            </a:fld>
            <a:endParaRPr lang="fr-FR"/>
          </a:p>
        </p:txBody>
      </p:sp>
      <p:sp>
        <p:nvSpPr>
          <p:cNvPr id="17" name="ZoneTexte 16">
            <a:extLst>
              <a:ext uri="{FF2B5EF4-FFF2-40B4-BE49-F238E27FC236}">
                <a16:creationId xmlns:a16="http://schemas.microsoft.com/office/drawing/2014/main" id="{29F23757-024F-4E80-B592-843EB58F37B9}"/>
              </a:ext>
            </a:extLst>
          </p:cNvPr>
          <p:cNvSpPr txBox="1"/>
          <p:nvPr/>
        </p:nvSpPr>
        <p:spPr>
          <a:xfrm>
            <a:off x="421820" y="1465550"/>
            <a:ext cx="11348357" cy="3416320"/>
          </a:xfrm>
          <a:prstGeom prst="rect">
            <a:avLst/>
          </a:prstGeom>
          <a:noFill/>
        </p:spPr>
        <p:txBody>
          <a:bodyPr wrap="square">
            <a:spAutoFit/>
          </a:bodyPr>
          <a:lstStyle/>
          <a:p>
            <a:r>
              <a:rPr lang="fr-FR" b="1" dirty="0">
                <a:solidFill>
                  <a:schemeClr val="accent2">
                    <a:lumMod val="50000"/>
                  </a:schemeClr>
                </a:solidFill>
              </a:rPr>
              <a:t>Page </a:t>
            </a:r>
            <a:r>
              <a:rPr lang="fr-FR" dirty="0"/>
              <a:t>: c’est un espace professionnel, créé généralement dans un but de promotion. Il est possible d'avoir un compte personnel et une page Facebook. La page est souvent publique et le compte privé. </a:t>
            </a:r>
          </a:p>
          <a:p>
            <a:endParaRPr lang="fr-FR" dirty="0"/>
          </a:p>
          <a:p>
            <a:r>
              <a:rPr lang="fr-FR" b="1" dirty="0">
                <a:solidFill>
                  <a:schemeClr val="accent2">
                    <a:lumMod val="50000"/>
                  </a:schemeClr>
                </a:solidFill>
              </a:rPr>
              <a:t>Poster / Post (publication / publier) </a:t>
            </a:r>
            <a:r>
              <a:rPr lang="fr-FR" dirty="0"/>
              <a:t>: c ’est un message que l’on écrit sur le mur d’un ami, sur celui d’une page ou sur celui d’un groupe. Tout le monde peut voir le message</a:t>
            </a:r>
          </a:p>
          <a:p>
            <a:br>
              <a:rPr lang="fr-FR" dirty="0"/>
            </a:br>
            <a:r>
              <a:rPr lang="fr-FR" b="1" dirty="0">
                <a:solidFill>
                  <a:schemeClr val="accent2">
                    <a:lumMod val="50000"/>
                  </a:schemeClr>
                </a:solidFill>
              </a:rPr>
              <a:t>Profil</a:t>
            </a:r>
            <a:r>
              <a:rPr lang="fr-FR" dirty="0"/>
              <a:t> : c'est votre compte personnel Facebook, sur lequel on retrouve les informations personnelles que vous souhaitez rendre visibles et publiques. Toutes les informations peuvent être vraies ou inventées : photo de profil, date d'anniversaire, nom et prénom (ou pseudo), lieu d'habitation. </a:t>
            </a:r>
          </a:p>
          <a:p>
            <a:endParaRPr lang="fr-FR" dirty="0"/>
          </a:p>
          <a:p>
            <a:r>
              <a:rPr lang="fr-FR" b="1" dirty="0"/>
              <a:t> </a:t>
            </a:r>
            <a:r>
              <a:rPr lang="fr-FR" b="1" dirty="0">
                <a:solidFill>
                  <a:schemeClr val="accent2">
                    <a:lumMod val="50000"/>
                  </a:schemeClr>
                </a:solidFill>
              </a:rPr>
              <a:t>Statut</a:t>
            </a:r>
            <a:r>
              <a:rPr lang="fr-FR" dirty="0"/>
              <a:t> :  le statut est un message publié le mur personnel de l'utilisateur. Le statut peut être commenté par les autres utilisateurs “amis”.</a:t>
            </a:r>
          </a:p>
        </p:txBody>
      </p:sp>
    </p:spTree>
    <p:extLst>
      <p:ext uri="{BB962C8B-B14F-4D97-AF65-F5344CB8AC3E}">
        <p14:creationId xmlns:p14="http://schemas.microsoft.com/office/powerpoint/2010/main" val="2992773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057955B-117E-B51F-FE53-D574E9BC6C5B}"/>
              </a:ext>
            </a:extLst>
          </p:cNvPr>
          <p:cNvPicPr>
            <a:picLocks noChangeAspect="1"/>
          </p:cNvPicPr>
          <p:nvPr/>
        </p:nvPicPr>
        <p:blipFill rotWithShape="1">
          <a:blip r:embed="rId3">
            <a:extLst>
              <a:ext uri="{28A0092B-C50C-407E-A947-70E740481C1C}">
                <a14:useLocalDpi xmlns:a14="http://schemas.microsoft.com/office/drawing/2010/main" val="0"/>
              </a:ext>
            </a:extLst>
          </a:blip>
          <a:srcRect l="-801" t="6520" r="3806" b="4420"/>
          <a:stretch/>
        </p:blipFill>
        <p:spPr>
          <a:xfrm>
            <a:off x="7229399" y="791647"/>
            <a:ext cx="2980708" cy="5929828"/>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🧭Instagram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804E0728-9C4C-4A66-B3D9-E866AAC479CB}"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dirty="0"/>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25</a:t>
            </a:fld>
            <a:endParaRPr lang="fr-FR" dirty="0"/>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sp>
        <p:nvSpPr>
          <p:cNvPr id="14" name="Rectangle 13">
            <a:extLst>
              <a:ext uri="{FF2B5EF4-FFF2-40B4-BE49-F238E27FC236}">
                <a16:creationId xmlns:a16="http://schemas.microsoft.com/office/drawing/2014/main" id="{8FB6EA36-8055-CFDA-A9F6-0ACF682C5F16}"/>
              </a:ext>
            </a:extLst>
          </p:cNvPr>
          <p:cNvSpPr/>
          <p:nvPr/>
        </p:nvSpPr>
        <p:spPr>
          <a:xfrm>
            <a:off x="537258" y="1350458"/>
            <a:ext cx="4523630" cy="4157084"/>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 </a:t>
            </a:r>
            <a:r>
              <a:rPr lang="fr-FR" sz="2000" b="1" dirty="0">
                <a:solidFill>
                  <a:schemeClr val="tx1"/>
                </a:solidFill>
              </a:rPr>
              <a:t>Application</a:t>
            </a:r>
            <a:r>
              <a:rPr lang="fr-FR" sz="2000" dirty="0">
                <a:solidFill>
                  <a:schemeClr val="tx1"/>
                </a:solidFill>
              </a:rPr>
              <a:t> pour publier des photos et des vidéos (jusqu’à 1 heure).</a:t>
            </a:r>
          </a:p>
          <a:p>
            <a:pPr algn="ctr"/>
            <a:endParaRPr lang="fr-FR" sz="2000" dirty="0">
              <a:solidFill>
                <a:schemeClr val="tx1"/>
              </a:solidFill>
            </a:endParaRPr>
          </a:p>
          <a:p>
            <a:pPr algn="ctr"/>
            <a:r>
              <a:rPr lang="fr-FR" sz="2000" dirty="0">
                <a:solidFill>
                  <a:schemeClr val="tx1"/>
                </a:solidFill>
              </a:rPr>
              <a:t>👉Permet de retoucher les photos et les vidéos (via des </a:t>
            </a:r>
            <a:r>
              <a:rPr lang="fr-FR" sz="2000" b="1" dirty="0">
                <a:solidFill>
                  <a:schemeClr val="accent2">
                    <a:lumMod val="50000"/>
                  </a:schemeClr>
                </a:solidFill>
              </a:rPr>
              <a:t>filtres</a:t>
            </a:r>
            <a:r>
              <a:rPr lang="fr-FR" sz="2000" dirty="0">
                <a:solidFill>
                  <a:schemeClr val="tx1"/>
                </a:solidFill>
              </a:rPr>
              <a:t>)</a:t>
            </a:r>
          </a:p>
          <a:p>
            <a:pPr algn="ctr"/>
            <a:endParaRPr lang="fr-FR" sz="2000" dirty="0">
              <a:solidFill>
                <a:schemeClr val="tx1"/>
              </a:solidFill>
            </a:endParaRPr>
          </a:p>
          <a:p>
            <a:pPr algn="ctr"/>
            <a:r>
              <a:rPr lang="fr-FR" sz="2000" dirty="0">
                <a:solidFill>
                  <a:schemeClr val="tx1"/>
                </a:solidFill>
              </a:rPr>
              <a:t>👉 Possibilité de s’abonner aux comptes que l’on souhaite suivre.</a:t>
            </a:r>
          </a:p>
          <a:p>
            <a:pPr algn="ctr"/>
            <a:endParaRPr lang="fr-FR" sz="2000" dirty="0">
              <a:solidFill>
                <a:schemeClr val="tx1"/>
              </a:solidFill>
            </a:endParaRPr>
          </a:p>
          <a:p>
            <a:pPr algn="ctr"/>
            <a:r>
              <a:rPr lang="fr-FR" sz="2000" dirty="0">
                <a:solidFill>
                  <a:schemeClr val="tx1"/>
                </a:solidFill>
              </a:rPr>
              <a:t>👉 Accessible depuis un ordinateur.</a:t>
            </a:r>
          </a:p>
          <a:p>
            <a:pPr algn="ctr"/>
            <a:endParaRPr lang="fr-FR" sz="2000" dirty="0">
              <a:solidFill>
                <a:schemeClr val="tx1"/>
              </a:solidFill>
            </a:endParaRPr>
          </a:p>
          <a:p>
            <a:pPr algn="ctr"/>
            <a:r>
              <a:rPr lang="fr-FR" sz="2000" dirty="0">
                <a:solidFill>
                  <a:schemeClr val="tx1"/>
                </a:solidFill>
              </a:rPr>
              <a:t>👉 </a:t>
            </a:r>
            <a:r>
              <a:rPr lang="fr-FR" sz="2000" b="1" dirty="0">
                <a:solidFill>
                  <a:schemeClr val="tx1"/>
                </a:solidFill>
              </a:rPr>
              <a:t>Glossaire</a:t>
            </a:r>
            <a:r>
              <a:rPr lang="fr-FR" sz="2000" dirty="0">
                <a:solidFill>
                  <a:schemeClr val="tx1"/>
                </a:solidFill>
              </a:rPr>
              <a:t> : bit.ly/lexique-insta</a:t>
            </a:r>
          </a:p>
          <a:p>
            <a:pPr algn="ctr"/>
            <a:endParaRPr lang="fr-FR" sz="2000" dirty="0">
              <a:solidFill>
                <a:schemeClr val="tx1"/>
              </a:solidFill>
            </a:endParaRPr>
          </a:p>
        </p:txBody>
      </p:sp>
      <p:cxnSp>
        <p:nvCxnSpPr>
          <p:cNvPr id="15" name="Connecteur droit 14">
            <a:extLst>
              <a:ext uri="{FF2B5EF4-FFF2-40B4-BE49-F238E27FC236}">
                <a16:creationId xmlns:a16="http://schemas.microsoft.com/office/drawing/2014/main" id="{9C41B9E5-A080-323F-3BA2-F53C1A2E368B}"/>
              </a:ext>
            </a:extLst>
          </p:cNvPr>
          <p:cNvCxnSpPr>
            <a:cxnSpLocks/>
          </p:cNvCxnSpPr>
          <p:nvPr/>
        </p:nvCxnSpPr>
        <p:spPr>
          <a:xfrm>
            <a:off x="5499149" y="1013988"/>
            <a:ext cx="0" cy="5342362"/>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9FB7E39-3BF9-600B-202E-357BE3676DC9}"/>
              </a:ext>
            </a:extLst>
          </p:cNvPr>
          <p:cNvSpPr/>
          <p:nvPr/>
        </p:nvSpPr>
        <p:spPr>
          <a:xfrm>
            <a:off x="9702050" y="6236830"/>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2EF208B-9169-7BEA-E859-0B0865F90A1D}"/>
              </a:ext>
            </a:extLst>
          </p:cNvPr>
          <p:cNvSpPr/>
          <p:nvPr/>
        </p:nvSpPr>
        <p:spPr>
          <a:xfrm>
            <a:off x="10419010" y="5723279"/>
            <a:ext cx="1355249"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Votre compte</a:t>
            </a:r>
          </a:p>
        </p:txBody>
      </p:sp>
      <p:cxnSp>
        <p:nvCxnSpPr>
          <p:cNvPr id="18" name="Connecteur droit avec flèche 17">
            <a:extLst>
              <a:ext uri="{FF2B5EF4-FFF2-40B4-BE49-F238E27FC236}">
                <a16:creationId xmlns:a16="http://schemas.microsoft.com/office/drawing/2014/main" id="{DBB56CC2-0AE5-EC7D-D423-91D6A2338F96}"/>
              </a:ext>
            </a:extLst>
          </p:cNvPr>
          <p:cNvCxnSpPr>
            <a:cxnSpLocks/>
            <a:stCxn id="16" idx="6"/>
            <a:endCxn id="17" idx="2"/>
          </p:cNvCxnSpPr>
          <p:nvPr/>
        </p:nvCxnSpPr>
        <p:spPr>
          <a:xfrm flipV="1">
            <a:off x="10227151" y="6304926"/>
            <a:ext cx="869484" cy="194452"/>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C1DF853-A525-0841-567B-480CD91DA25E}"/>
              </a:ext>
            </a:extLst>
          </p:cNvPr>
          <p:cNvSpPr/>
          <p:nvPr/>
        </p:nvSpPr>
        <p:spPr>
          <a:xfrm>
            <a:off x="9052253" y="696325"/>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13842543-C11D-AB21-8A4D-6FD54AE09133}"/>
              </a:ext>
            </a:extLst>
          </p:cNvPr>
          <p:cNvSpPr/>
          <p:nvPr/>
        </p:nvSpPr>
        <p:spPr>
          <a:xfrm>
            <a:off x="9577354" y="24676"/>
            <a:ext cx="1376307" cy="65926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créer du contenu</a:t>
            </a:r>
          </a:p>
        </p:txBody>
      </p:sp>
      <p:cxnSp>
        <p:nvCxnSpPr>
          <p:cNvPr id="33" name="Connecteur droit avec flèche 32">
            <a:extLst>
              <a:ext uri="{FF2B5EF4-FFF2-40B4-BE49-F238E27FC236}">
                <a16:creationId xmlns:a16="http://schemas.microsoft.com/office/drawing/2014/main" id="{C2A47F33-E544-16C0-6E28-89DA983C4C0A}"/>
              </a:ext>
            </a:extLst>
          </p:cNvPr>
          <p:cNvCxnSpPr>
            <a:cxnSpLocks/>
            <a:stCxn id="31" idx="0"/>
            <a:endCxn id="32" idx="1"/>
          </p:cNvCxnSpPr>
          <p:nvPr/>
        </p:nvCxnSpPr>
        <p:spPr>
          <a:xfrm flipV="1">
            <a:off x="9314804" y="354310"/>
            <a:ext cx="262550" cy="34201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AC6BA87-6571-0344-F06E-ACE638BBB4F3}"/>
              </a:ext>
            </a:extLst>
          </p:cNvPr>
          <p:cNvSpPr/>
          <p:nvPr/>
        </p:nvSpPr>
        <p:spPr>
          <a:xfrm>
            <a:off x="10368833" y="1676996"/>
            <a:ext cx="1776446" cy="132556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Vidéos suggérées en fonction des précédentes utilisations</a:t>
            </a:r>
          </a:p>
        </p:txBody>
      </p:sp>
      <p:sp>
        <p:nvSpPr>
          <p:cNvPr id="45" name="Ellipse 44">
            <a:extLst>
              <a:ext uri="{FF2B5EF4-FFF2-40B4-BE49-F238E27FC236}">
                <a16:creationId xmlns:a16="http://schemas.microsoft.com/office/drawing/2014/main" id="{F766AD66-6FBE-A67A-3C45-26F2EFA31830}"/>
              </a:ext>
            </a:extLst>
          </p:cNvPr>
          <p:cNvSpPr/>
          <p:nvPr/>
        </p:nvSpPr>
        <p:spPr>
          <a:xfrm>
            <a:off x="7150758" y="4360582"/>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1B12DC6C-BC65-2636-CB2C-C294CAA87115}"/>
              </a:ext>
            </a:extLst>
          </p:cNvPr>
          <p:cNvSpPr/>
          <p:nvPr/>
        </p:nvSpPr>
        <p:spPr>
          <a:xfrm>
            <a:off x="7582000" y="4417907"/>
            <a:ext cx="407998"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0A8F9A91-91CB-79ED-AF5C-BED22FABB895}"/>
              </a:ext>
            </a:extLst>
          </p:cNvPr>
          <p:cNvSpPr/>
          <p:nvPr/>
        </p:nvSpPr>
        <p:spPr>
          <a:xfrm>
            <a:off x="7942025" y="4385898"/>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avec flèche 47">
            <a:extLst>
              <a:ext uri="{FF2B5EF4-FFF2-40B4-BE49-F238E27FC236}">
                <a16:creationId xmlns:a16="http://schemas.microsoft.com/office/drawing/2014/main" id="{8FF4526E-05C3-A7A4-A1C3-1E9727CB5E1A}"/>
              </a:ext>
            </a:extLst>
          </p:cNvPr>
          <p:cNvCxnSpPr>
            <a:cxnSpLocks/>
            <a:stCxn id="45" idx="1"/>
            <a:endCxn id="57" idx="3"/>
          </p:cNvCxnSpPr>
          <p:nvPr/>
        </p:nvCxnSpPr>
        <p:spPr>
          <a:xfrm flipH="1" flipV="1">
            <a:off x="6836620" y="4043019"/>
            <a:ext cx="391037" cy="39446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8761EE58-6DB6-DA5E-6CB3-9BEC89BC78A9}"/>
              </a:ext>
            </a:extLst>
          </p:cNvPr>
          <p:cNvCxnSpPr>
            <a:cxnSpLocks/>
            <a:stCxn id="46" idx="0"/>
            <a:endCxn id="58" idx="3"/>
          </p:cNvCxnSpPr>
          <p:nvPr/>
        </p:nvCxnSpPr>
        <p:spPr>
          <a:xfrm flipH="1" flipV="1">
            <a:off x="6994651" y="3276903"/>
            <a:ext cx="791348" cy="1141004"/>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F41524A-2C28-ACA7-8A6C-A3D0665554DA}"/>
              </a:ext>
            </a:extLst>
          </p:cNvPr>
          <p:cNvCxnSpPr>
            <a:cxnSpLocks/>
            <a:stCxn id="47" idx="0"/>
            <a:endCxn id="60" idx="2"/>
          </p:cNvCxnSpPr>
          <p:nvPr/>
        </p:nvCxnSpPr>
        <p:spPr>
          <a:xfrm flipH="1" flipV="1">
            <a:off x="7984718" y="3735657"/>
            <a:ext cx="219858" cy="65024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0149ABD-5896-86A7-A6B0-CC10B53C77D7}"/>
              </a:ext>
            </a:extLst>
          </p:cNvPr>
          <p:cNvSpPr/>
          <p:nvPr/>
        </p:nvSpPr>
        <p:spPr>
          <a:xfrm>
            <a:off x="5654309" y="3701306"/>
            <a:ext cx="1182311" cy="6834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 liker » la vidéo</a:t>
            </a:r>
          </a:p>
        </p:txBody>
      </p:sp>
      <p:sp>
        <p:nvSpPr>
          <p:cNvPr id="58" name="Rectangle 57">
            <a:extLst>
              <a:ext uri="{FF2B5EF4-FFF2-40B4-BE49-F238E27FC236}">
                <a16:creationId xmlns:a16="http://schemas.microsoft.com/office/drawing/2014/main" id="{2A29D82B-58B0-AEF6-8E7B-FF06CF49983F}"/>
              </a:ext>
            </a:extLst>
          </p:cNvPr>
          <p:cNvSpPr/>
          <p:nvPr/>
        </p:nvSpPr>
        <p:spPr>
          <a:xfrm>
            <a:off x="5812340" y="2935190"/>
            <a:ext cx="1182311" cy="6834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commenter la vidéo</a:t>
            </a:r>
          </a:p>
        </p:txBody>
      </p:sp>
      <p:sp>
        <p:nvSpPr>
          <p:cNvPr id="60" name="Rectangle 59">
            <a:extLst>
              <a:ext uri="{FF2B5EF4-FFF2-40B4-BE49-F238E27FC236}">
                <a16:creationId xmlns:a16="http://schemas.microsoft.com/office/drawing/2014/main" id="{E2174F2F-6ECC-5B0D-F31B-860E8C41066A}"/>
              </a:ext>
            </a:extLst>
          </p:cNvPr>
          <p:cNvSpPr/>
          <p:nvPr/>
        </p:nvSpPr>
        <p:spPr>
          <a:xfrm>
            <a:off x="7393562" y="3052232"/>
            <a:ext cx="1182311" cy="6834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partager la vidéo</a:t>
            </a:r>
          </a:p>
        </p:txBody>
      </p:sp>
      <p:sp>
        <p:nvSpPr>
          <p:cNvPr id="61" name="Ellipse 60">
            <a:extLst>
              <a:ext uri="{FF2B5EF4-FFF2-40B4-BE49-F238E27FC236}">
                <a16:creationId xmlns:a16="http://schemas.microsoft.com/office/drawing/2014/main" id="{C2A37C21-2BA4-D77C-BB23-FDF9BBF8CFCB}"/>
              </a:ext>
            </a:extLst>
          </p:cNvPr>
          <p:cNvSpPr/>
          <p:nvPr/>
        </p:nvSpPr>
        <p:spPr>
          <a:xfrm>
            <a:off x="8470741" y="4327903"/>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droit avec flèche 61">
            <a:extLst>
              <a:ext uri="{FF2B5EF4-FFF2-40B4-BE49-F238E27FC236}">
                <a16:creationId xmlns:a16="http://schemas.microsoft.com/office/drawing/2014/main" id="{EBD47573-122F-2CCD-2CB3-C438BBD07EA9}"/>
              </a:ext>
            </a:extLst>
          </p:cNvPr>
          <p:cNvCxnSpPr>
            <a:cxnSpLocks/>
            <a:stCxn id="61" idx="7"/>
          </p:cNvCxnSpPr>
          <p:nvPr/>
        </p:nvCxnSpPr>
        <p:spPr>
          <a:xfrm flipV="1">
            <a:off x="8918943" y="4327903"/>
            <a:ext cx="1383989" cy="7689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24574FBA-A00C-628C-6906-26FCC9C07B1E}"/>
              </a:ext>
            </a:extLst>
          </p:cNvPr>
          <p:cNvSpPr/>
          <p:nvPr/>
        </p:nvSpPr>
        <p:spPr>
          <a:xfrm>
            <a:off x="10302932" y="3541902"/>
            <a:ext cx="1465100" cy="113109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Indique qu’il y a plusieurs photos/vidéos à regarder</a:t>
            </a:r>
          </a:p>
        </p:txBody>
      </p:sp>
      <p:pic>
        <p:nvPicPr>
          <p:cNvPr id="40" name="Image 39">
            <a:extLst>
              <a:ext uri="{FF2B5EF4-FFF2-40B4-BE49-F238E27FC236}">
                <a16:creationId xmlns:a16="http://schemas.microsoft.com/office/drawing/2014/main" id="{9C287E23-101C-74CF-E88E-C02359FA1755}"/>
              </a:ext>
            </a:extLst>
          </p:cNvPr>
          <p:cNvPicPr>
            <a:picLocks noChangeAspect="1"/>
          </p:cNvPicPr>
          <p:nvPr/>
        </p:nvPicPr>
        <p:blipFill rotWithShape="1">
          <a:blip r:embed="rId4"/>
          <a:srcRect l="53874" t="54968" r="31301" b="5825"/>
          <a:stretch/>
        </p:blipFill>
        <p:spPr>
          <a:xfrm>
            <a:off x="4695128" y="115672"/>
            <a:ext cx="731520" cy="608722"/>
          </a:xfrm>
          <a:prstGeom prst="rect">
            <a:avLst/>
          </a:prstGeom>
        </p:spPr>
      </p:pic>
      <p:sp>
        <p:nvSpPr>
          <p:cNvPr id="70" name="Rectangle 69">
            <a:extLst>
              <a:ext uri="{FF2B5EF4-FFF2-40B4-BE49-F238E27FC236}">
                <a16:creationId xmlns:a16="http://schemas.microsoft.com/office/drawing/2014/main" id="{82BC8AB1-FF24-C9EF-1A89-C8713229D152}"/>
              </a:ext>
            </a:extLst>
          </p:cNvPr>
          <p:cNvSpPr/>
          <p:nvPr/>
        </p:nvSpPr>
        <p:spPr>
          <a:xfrm>
            <a:off x="5929714" y="1179080"/>
            <a:ext cx="1182311" cy="113109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Compte auquel appartient la vidéo</a:t>
            </a:r>
          </a:p>
        </p:txBody>
      </p:sp>
      <p:sp>
        <p:nvSpPr>
          <p:cNvPr id="71" name="Ellipse 70">
            <a:extLst>
              <a:ext uri="{FF2B5EF4-FFF2-40B4-BE49-F238E27FC236}">
                <a16:creationId xmlns:a16="http://schemas.microsoft.com/office/drawing/2014/main" id="{DDF08946-90E5-9E12-2153-D7152BDB72B3}"/>
              </a:ext>
            </a:extLst>
          </p:cNvPr>
          <p:cNvSpPr/>
          <p:nvPr/>
        </p:nvSpPr>
        <p:spPr>
          <a:xfrm>
            <a:off x="7224731" y="1008866"/>
            <a:ext cx="118231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2" name="Connecteur droit avec flèche 71">
            <a:extLst>
              <a:ext uri="{FF2B5EF4-FFF2-40B4-BE49-F238E27FC236}">
                <a16:creationId xmlns:a16="http://schemas.microsoft.com/office/drawing/2014/main" id="{FEEBF2ED-D97B-7267-EC03-C824F593D33D}"/>
              </a:ext>
            </a:extLst>
          </p:cNvPr>
          <p:cNvCxnSpPr>
            <a:cxnSpLocks/>
            <a:endCxn id="70" idx="0"/>
          </p:cNvCxnSpPr>
          <p:nvPr/>
        </p:nvCxnSpPr>
        <p:spPr>
          <a:xfrm flipH="1" flipV="1">
            <a:off x="6520870" y="1179080"/>
            <a:ext cx="723173" cy="126204"/>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Ellipse 74">
            <a:extLst>
              <a:ext uri="{FF2B5EF4-FFF2-40B4-BE49-F238E27FC236}">
                <a16:creationId xmlns:a16="http://schemas.microsoft.com/office/drawing/2014/main" id="{E38865E4-1686-4CA5-E620-64093855932E}"/>
              </a:ext>
            </a:extLst>
          </p:cNvPr>
          <p:cNvSpPr/>
          <p:nvPr/>
        </p:nvSpPr>
        <p:spPr>
          <a:xfrm>
            <a:off x="9902360" y="599061"/>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a:extLst>
              <a:ext uri="{FF2B5EF4-FFF2-40B4-BE49-F238E27FC236}">
                <a16:creationId xmlns:a16="http://schemas.microsoft.com/office/drawing/2014/main" id="{574C09B5-C4CB-187E-9E3A-7E994D9C03E0}"/>
              </a:ext>
            </a:extLst>
          </p:cNvPr>
          <p:cNvSpPr/>
          <p:nvPr/>
        </p:nvSpPr>
        <p:spPr>
          <a:xfrm>
            <a:off x="10684697" y="839524"/>
            <a:ext cx="1355249"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Messages</a:t>
            </a:r>
          </a:p>
        </p:txBody>
      </p:sp>
      <p:cxnSp>
        <p:nvCxnSpPr>
          <p:cNvPr id="77" name="Connecteur droit avec flèche 76">
            <a:extLst>
              <a:ext uri="{FF2B5EF4-FFF2-40B4-BE49-F238E27FC236}">
                <a16:creationId xmlns:a16="http://schemas.microsoft.com/office/drawing/2014/main" id="{061E7F27-453A-7E84-3AC0-0B01A1FB6890}"/>
              </a:ext>
            </a:extLst>
          </p:cNvPr>
          <p:cNvCxnSpPr>
            <a:cxnSpLocks/>
            <a:stCxn id="75" idx="6"/>
            <a:endCxn id="76" idx="1"/>
          </p:cNvCxnSpPr>
          <p:nvPr/>
        </p:nvCxnSpPr>
        <p:spPr>
          <a:xfrm>
            <a:off x="10427461" y="861609"/>
            <a:ext cx="257236" cy="268739"/>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075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Bon à savoir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804E0728-9C4C-4A66-B3D9-E866AAC479CB}"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26</a:t>
            </a:fld>
            <a:endParaRPr lang="fr-FR" dirty="0"/>
          </a:p>
        </p:txBody>
      </p:sp>
      <p:pic>
        <p:nvPicPr>
          <p:cNvPr id="36" name="Image 35">
            <a:extLst>
              <a:ext uri="{FF2B5EF4-FFF2-40B4-BE49-F238E27FC236}">
                <a16:creationId xmlns:a16="http://schemas.microsoft.com/office/drawing/2014/main" id="{1C1F80FC-62F6-21AD-9889-64A83E67E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645" y="968675"/>
            <a:ext cx="6124707" cy="5288101"/>
          </a:xfrm>
          <a:prstGeom prst="rect">
            <a:avLst/>
          </a:prstGeom>
        </p:spPr>
      </p:pic>
    </p:spTree>
    <p:extLst>
      <p:ext uri="{BB962C8B-B14F-4D97-AF65-F5344CB8AC3E}">
        <p14:creationId xmlns:p14="http://schemas.microsoft.com/office/powerpoint/2010/main" val="423279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🧭Snapchat</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804E0728-9C4C-4A66-B3D9-E866AAC479CB}"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27</a:t>
            </a:fld>
            <a:endParaRPr lang="fr-FR" dirty="0"/>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pic>
        <p:nvPicPr>
          <p:cNvPr id="12" name="Image 11">
            <a:extLst>
              <a:ext uri="{FF2B5EF4-FFF2-40B4-BE49-F238E27FC236}">
                <a16:creationId xmlns:a16="http://schemas.microsoft.com/office/drawing/2014/main" id="{F690F465-604A-A6D7-1AD8-66D60E0FD7EC}"/>
              </a:ext>
            </a:extLst>
          </p:cNvPr>
          <p:cNvPicPr>
            <a:picLocks noChangeAspect="1"/>
          </p:cNvPicPr>
          <p:nvPr/>
        </p:nvPicPr>
        <p:blipFill rotWithShape="1">
          <a:blip r:embed="rId3"/>
          <a:srcRect l="24380" t="54908" r="61381"/>
          <a:stretch/>
        </p:blipFill>
        <p:spPr>
          <a:xfrm>
            <a:off x="4796543" y="45762"/>
            <a:ext cx="702606" cy="700122"/>
          </a:xfrm>
          <a:prstGeom prst="rect">
            <a:avLst/>
          </a:prstGeom>
        </p:spPr>
      </p:pic>
      <p:sp>
        <p:nvSpPr>
          <p:cNvPr id="14" name="Rectangle 13">
            <a:extLst>
              <a:ext uri="{FF2B5EF4-FFF2-40B4-BE49-F238E27FC236}">
                <a16:creationId xmlns:a16="http://schemas.microsoft.com/office/drawing/2014/main" id="{8FB6EA36-8055-CFDA-A9F6-0ACF682C5F16}"/>
              </a:ext>
            </a:extLst>
          </p:cNvPr>
          <p:cNvSpPr/>
          <p:nvPr/>
        </p:nvSpPr>
        <p:spPr>
          <a:xfrm>
            <a:off x="537258" y="1350457"/>
            <a:ext cx="4523630" cy="4557695"/>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 </a:t>
            </a:r>
            <a:r>
              <a:rPr lang="fr-FR" sz="2000" b="1" dirty="0">
                <a:solidFill>
                  <a:schemeClr val="tx1"/>
                </a:solidFill>
              </a:rPr>
              <a:t>Application</a:t>
            </a:r>
            <a:r>
              <a:rPr lang="fr-FR" sz="2000" dirty="0">
                <a:solidFill>
                  <a:schemeClr val="tx1"/>
                </a:solidFill>
              </a:rPr>
              <a:t> qui permet d’envoyer des messages avec des images ou des vidéos éphémères : elles disparaissent après avoir été visualisées</a:t>
            </a:r>
          </a:p>
          <a:p>
            <a:pPr algn="ctr"/>
            <a:endParaRPr lang="fr-FR" sz="2000" dirty="0">
              <a:solidFill>
                <a:schemeClr val="tx1"/>
              </a:solidFill>
            </a:endParaRPr>
          </a:p>
          <a:p>
            <a:pPr algn="ctr"/>
            <a:r>
              <a:rPr lang="fr-FR" sz="2000" dirty="0">
                <a:solidFill>
                  <a:schemeClr val="tx1"/>
                </a:solidFill>
              </a:rPr>
              <a:t>👉 </a:t>
            </a:r>
            <a:r>
              <a:rPr lang="fr-FR" sz="2000" b="1" dirty="0" err="1">
                <a:solidFill>
                  <a:schemeClr val="tx1"/>
                </a:solidFill>
              </a:rPr>
              <a:t>Memories</a:t>
            </a:r>
            <a:r>
              <a:rPr lang="fr-FR" sz="2000" b="1" dirty="0">
                <a:solidFill>
                  <a:schemeClr val="tx1"/>
                </a:solidFill>
              </a:rPr>
              <a:t> </a:t>
            </a:r>
            <a:r>
              <a:rPr lang="fr-FR" sz="2000" dirty="0">
                <a:solidFill>
                  <a:schemeClr val="tx1"/>
                </a:solidFill>
              </a:rPr>
              <a:t> : pour sauvegarder les snaps et les </a:t>
            </a:r>
            <a:r>
              <a:rPr lang="fr-FR" sz="2000" dirty="0" err="1">
                <a:solidFill>
                  <a:schemeClr val="tx1"/>
                </a:solidFill>
              </a:rPr>
              <a:t>posts</a:t>
            </a:r>
            <a:r>
              <a:rPr lang="fr-FR" sz="2000" dirty="0">
                <a:solidFill>
                  <a:schemeClr val="tx1"/>
                </a:solidFill>
              </a:rPr>
              <a:t> sur un serveur privé.</a:t>
            </a:r>
          </a:p>
          <a:p>
            <a:pPr algn="ctr"/>
            <a:endParaRPr lang="fr-FR" sz="2000" dirty="0">
              <a:solidFill>
                <a:schemeClr val="tx1"/>
              </a:solidFill>
            </a:endParaRPr>
          </a:p>
          <a:p>
            <a:pPr algn="ctr"/>
            <a:r>
              <a:rPr lang="fr-FR" sz="2000" dirty="0">
                <a:solidFill>
                  <a:schemeClr val="tx1"/>
                </a:solidFill>
              </a:rPr>
              <a:t>👉 </a:t>
            </a:r>
            <a:r>
              <a:rPr lang="fr-FR" sz="2000" b="1" dirty="0" err="1">
                <a:solidFill>
                  <a:schemeClr val="tx1"/>
                </a:solidFill>
              </a:rPr>
              <a:t>SnapMap</a:t>
            </a:r>
            <a:r>
              <a:rPr lang="fr-FR" sz="2000" dirty="0">
                <a:solidFill>
                  <a:schemeClr val="tx1"/>
                </a:solidFill>
              </a:rPr>
              <a:t> : disponibles aux utilisateurs de Snapchat : permet de localiser les utilisateurs</a:t>
            </a:r>
          </a:p>
          <a:p>
            <a:pPr algn="ctr"/>
            <a:endParaRPr lang="fr-FR" sz="2000" dirty="0">
              <a:solidFill>
                <a:schemeClr val="tx1"/>
              </a:solidFill>
            </a:endParaRPr>
          </a:p>
          <a:p>
            <a:pPr algn="ctr"/>
            <a:r>
              <a:rPr lang="fr-FR" sz="2000" dirty="0">
                <a:solidFill>
                  <a:schemeClr val="tx1"/>
                </a:solidFill>
              </a:rPr>
              <a:t>👉 </a:t>
            </a:r>
            <a:r>
              <a:rPr lang="fr-FR" sz="2000" b="1" dirty="0">
                <a:solidFill>
                  <a:schemeClr val="tx1"/>
                </a:solidFill>
              </a:rPr>
              <a:t> Story </a:t>
            </a:r>
            <a:r>
              <a:rPr lang="fr-FR" sz="2000" dirty="0">
                <a:solidFill>
                  <a:schemeClr val="tx1"/>
                </a:solidFill>
              </a:rPr>
              <a:t>: contenu visible autant de fois qu’on veut pendant 24 heures</a:t>
            </a:r>
          </a:p>
        </p:txBody>
      </p:sp>
      <p:pic>
        <p:nvPicPr>
          <p:cNvPr id="4" name="Image 3">
            <a:extLst>
              <a:ext uri="{FF2B5EF4-FFF2-40B4-BE49-F238E27FC236}">
                <a16:creationId xmlns:a16="http://schemas.microsoft.com/office/drawing/2014/main" id="{9CA93B1F-753D-E6A7-366A-210B6BA0D908}"/>
              </a:ext>
            </a:extLst>
          </p:cNvPr>
          <p:cNvPicPr>
            <a:picLocks noChangeAspect="1"/>
          </p:cNvPicPr>
          <p:nvPr/>
        </p:nvPicPr>
        <p:blipFill rotWithShape="1">
          <a:blip r:embed="rId4">
            <a:extLst>
              <a:ext uri="{28A0092B-C50C-407E-A947-70E740481C1C}">
                <a14:useLocalDpi xmlns:a14="http://schemas.microsoft.com/office/drawing/2010/main" val="0"/>
              </a:ext>
            </a:extLst>
          </a:blip>
          <a:srcRect t="6205" b="5214"/>
          <a:stretch/>
        </p:blipFill>
        <p:spPr>
          <a:xfrm>
            <a:off x="8153400" y="911175"/>
            <a:ext cx="2833204" cy="5437633"/>
          </a:xfrm>
          <a:prstGeom prst="rect">
            <a:avLst/>
          </a:prstGeom>
        </p:spPr>
      </p:pic>
      <p:cxnSp>
        <p:nvCxnSpPr>
          <p:cNvPr id="15" name="Connecteur droit 14">
            <a:extLst>
              <a:ext uri="{FF2B5EF4-FFF2-40B4-BE49-F238E27FC236}">
                <a16:creationId xmlns:a16="http://schemas.microsoft.com/office/drawing/2014/main" id="{9C41B9E5-A080-323F-3BA2-F53C1A2E368B}"/>
              </a:ext>
            </a:extLst>
          </p:cNvPr>
          <p:cNvCxnSpPr>
            <a:cxnSpLocks/>
          </p:cNvCxnSpPr>
          <p:nvPr/>
        </p:nvCxnSpPr>
        <p:spPr>
          <a:xfrm>
            <a:off x="5499149" y="1013988"/>
            <a:ext cx="0" cy="5342362"/>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9FB7E39-3BF9-600B-202E-357BE3676DC9}"/>
              </a:ext>
            </a:extLst>
          </p:cNvPr>
          <p:cNvSpPr/>
          <p:nvPr/>
        </p:nvSpPr>
        <p:spPr>
          <a:xfrm>
            <a:off x="8085499" y="791646"/>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2EF208B-9169-7BEA-E859-0B0865F90A1D}"/>
              </a:ext>
            </a:extLst>
          </p:cNvPr>
          <p:cNvSpPr/>
          <p:nvPr/>
        </p:nvSpPr>
        <p:spPr>
          <a:xfrm>
            <a:off x="5577791" y="831855"/>
            <a:ext cx="1839108"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Votre compte</a:t>
            </a:r>
          </a:p>
        </p:txBody>
      </p:sp>
      <p:cxnSp>
        <p:nvCxnSpPr>
          <p:cNvPr id="18" name="Connecteur droit avec flèche 17">
            <a:extLst>
              <a:ext uri="{FF2B5EF4-FFF2-40B4-BE49-F238E27FC236}">
                <a16:creationId xmlns:a16="http://schemas.microsoft.com/office/drawing/2014/main" id="{DBB56CC2-0AE5-EC7D-D423-91D6A2338F96}"/>
              </a:ext>
            </a:extLst>
          </p:cNvPr>
          <p:cNvCxnSpPr>
            <a:cxnSpLocks/>
            <a:stCxn id="16" idx="1"/>
            <a:endCxn id="17" idx="3"/>
          </p:cNvCxnSpPr>
          <p:nvPr/>
        </p:nvCxnSpPr>
        <p:spPr>
          <a:xfrm flipH="1">
            <a:off x="7416899" y="868544"/>
            <a:ext cx="745499" cy="25413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C1B9E308-EDEA-9CE8-02A0-EE58DB21CE2A}"/>
              </a:ext>
            </a:extLst>
          </p:cNvPr>
          <p:cNvSpPr/>
          <p:nvPr/>
        </p:nvSpPr>
        <p:spPr>
          <a:xfrm>
            <a:off x="10119899" y="791645"/>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8553DE9B-CDBF-CA78-2325-8A37075E4EF6}"/>
              </a:ext>
            </a:extLst>
          </p:cNvPr>
          <p:cNvSpPr/>
          <p:nvPr/>
        </p:nvSpPr>
        <p:spPr>
          <a:xfrm>
            <a:off x="10538672" y="1350458"/>
            <a:ext cx="1513896"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rechercher des amis</a:t>
            </a:r>
          </a:p>
        </p:txBody>
      </p:sp>
      <p:cxnSp>
        <p:nvCxnSpPr>
          <p:cNvPr id="24" name="Connecteur droit avec flèche 23">
            <a:extLst>
              <a:ext uri="{FF2B5EF4-FFF2-40B4-BE49-F238E27FC236}">
                <a16:creationId xmlns:a16="http://schemas.microsoft.com/office/drawing/2014/main" id="{FC3B3C9A-B3EA-AFD0-58E8-393A345B2C74}"/>
              </a:ext>
            </a:extLst>
          </p:cNvPr>
          <p:cNvCxnSpPr>
            <a:cxnSpLocks/>
            <a:stCxn id="21" idx="5"/>
            <a:endCxn id="22" idx="0"/>
          </p:cNvCxnSpPr>
          <p:nvPr/>
        </p:nvCxnSpPr>
        <p:spPr>
          <a:xfrm>
            <a:off x="10568101" y="1239842"/>
            <a:ext cx="727519" cy="11061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C1DF853-A525-0841-567B-480CD91DA25E}"/>
              </a:ext>
            </a:extLst>
          </p:cNvPr>
          <p:cNvSpPr/>
          <p:nvPr/>
        </p:nvSpPr>
        <p:spPr>
          <a:xfrm>
            <a:off x="10461503" y="5411672"/>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13842543-C11D-AB21-8A4D-6FD54AE09133}"/>
              </a:ext>
            </a:extLst>
          </p:cNvPr>
          <p:cNvSpPr/>
          <p:nvPr/>
        </p:nvSpPr>
        <p:spPr>
          <a:xfrm>
            <a:off x="10684457" y="4535769"/>
            <a:ext cx="1513896"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créer un nouveau Chat</a:t>
            </a:r>
          </a:p>
        </p:txBody>
      </p:sp>
      <p:cxnSp>
        <p:nvCxnSpPr>
          <p:cNvPr id="33" name="Connecteur droit avec flèche 32">
            <a:extLst>
              <a:ext uri="{FF2B5EF4-FFF2-40B4-BE49-F238E27FC236}">
                <a16:creationId xmlns:a16="http://schemas.microsoft.com/office/drawing/2014/main" id="{C2A47F33-E544-16C0-6E28-89DA983C4C0A}"/>
              </a:ext>
            </a:extLst>
          </p:cNvPr>
          <p:cNvCxnSpPr>
            <a:cxnSpLocks/>
            <a:stCxn id="31" idx="7"/>
            <a:endCxn id="32" idx="2"/>
          </p:cNvCxnSpPr>
          <p:nvPr/>
        </p:nvCxnSpPr>
        <p:spPr>
          <a:xfrm flipV="1">
            <a:off x="10909705" y="5117416"/>
            <a:ext cx="531700" cy="371154"/>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AC6BA87-6571-0344-F06E-ACE638BBB4F3}"/>
              </a:ext>
            </a:extLst>
          </p:cNvPr>
          <p:cNvSpPr/>
          <p:nvPr/>
        </p:nvSpPr>
        <p:spPr>
          <a:xfrm>
            <a:off x="7313496" y="4181979"/>
            <a:ext cx="1776446" cy="132556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Contenus envoyés par des utilisateurs qui choisissent de publier ici plutôt que par messages</a:t>
            </a:r>
          </a:p>
        </p:txBody>
      </p:sp>
      <p:cxnSp>
        <p:nvCxnSpPr>
          <p:cNvPr id="39" name="Connecteur droit avec flèche 38">
            <a:extLst>
              <a:ext uri="{FF2B5EF4-FFF2-40B4-BE49-F238E27FC236}">
                <a16:creationId xmlns:a16="http://schemas.microsoft.com/office/drawing/2014/main" id="{965CAC7D-9D6B-2E02-076B-8AECBF1BA1E6}"/>
              </a:ext>
            </a:extLst>
          </p:cNvPr>
          <p:cNvCxnSpPr>
            <a:cxnSpLocks/>
            <a:stCxn id="37" idx="1"/>
            <a:endCxn id="38" idx="3"/>
          </p:cNvCxnSpPr>
          <p:nvPr/>
        </p:nvCxnSpPr>
        <p:spPr>
          <a:xfrm flipH="1" flipV="1">
            <a:off x="9089942" y="4844761"/>
            <a:ext cx="1448460" cy="116646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0E318CB3-1D2B-A4E3-2349-F1687D4C4718}"/>
              </a:ext>
            </a:extLst>
          </p:cNvPr>
          <p:cNvSpPr/>
          <p:nvPr/>
        </p:nvSpPr>
        <p:spPr>
          <a:xfrm>
            <a:off x="10461503" y="5934329"/>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a:extLst>
              <a:ext uri="{FF2B5EF4-FFF2-40B4-BE49-F238E27FC236}">
                <a16:creationId xmlns:a16="http://schemas.microsoft.com/office/drawing/2014/main" id="{942369DB-D603-23F4-94BE-6C0A39F7B8C9}"/>
              </a:ext>
            </a:extLst>
          </p:cNvPr>
          <p:cNvCxnSpPr>
            <a:cxnSpLocks/>
            <a:stCxn id="26" idx="1"/>
          </p:cNvCxnSpPr>
          <p:nvPr/>
        </p:nvCxnSpPr>
        <p:spPr>
          <a:xfrm flipH="1" flipV="1">
            <a:off x="4106502" y="4672013"/>
            <a:ext cx="4055896" cy="123614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1C4FCC1E-725B-67E0-34D0-E86432702CA9}"/>
              </a:ext>
            </a:extLst>
          </p:cNvPr>
          <p:cNvSpPr/>
          <p:nvPr/>
        </p:nvSpPr>
        <p:spPr>
          <a:xfrm>
            <a:off x="8085499" y="5831255"/>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60A52381-CE29-B4E0-D387-3EAF10B00A69}"/>
              </a:ext>
            </a:extLst>
          </p:cNvPr>
          <p:cNvSpPr/>
          <p:nvPr/>
        </p:nvSpPr>
        <p:spPr>
          <a:xfrm>
            <a:off x="9226972" y="5882792"/>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1AFDC2BD-45A1-82D2-8E8D-4B50D16406B4}"/>
              </a:ext>
            </a:extLst>
          </p:cNvPr>
          <p:cNvSpPr/>
          <p:nvPr/>
        </p:nvSpPr>
        <p:spPr>
          <a:xfrm>
            <a:off x="8907669" y="6347719"/>
            <a:ext cx="1513896"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créer du contenu</a:t>
            </a:r>
          </a:p>
        </p:txBody>
      </p:sp>
    </p:spTree>
    <p:extLst>
      <p:ext uri="{BB962C8B-B14F-4D97-AF65-F5344CB8AC3E}">
        <p14:creationId xmlns:p14="http://schemas.microsoft.com/office/powerpoint/2010/main" val="276008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016F962-DD32-4736-348F-13D5B848C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122" y="866019"/>
            <a:ext cx="2454356" cy="5317770"/>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a:t>
            </a:r>
            <a:r>
              <a:rPr lang="fr-FR" sz="4000" dirty="0" err="1"/>
              <a:t>TikTok</a:t>
            </a:r>
            <a:r>
              <a:rPr lang="fr-FR" sz="4000" dirty="0"/>
              <a: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804E0728-9C4C-4A66-B3D9-E866AAC479CB}"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28</a:t>
            </a:fld>
            <a:endParaRPr lang="fr-FR" dirty="0"/>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sp>
        <p:nvSpPr>
          <p:cNvPr id="14" name="Rectangle 13">
            <a:extLst>
              <a:ext uri="{FF2B5EF4-FFF2-40B4-BE49-F238E27FC236}">
                <a16:creationId xmlns:a16="http://schemas.microsoft.com/office/drawing/2014/main" id="{8FB6EA36-8055-CFDA-A9F6-0ACF682C5F16}"/>
              </a:ext>
            </a:extLst>
          </p:cNvPr>
          <p:cNvSpPr/>
          <p:nvPr/>
        </p:nvSpPr>
        <p:spPr>
          <a:xfrm>
            <a:off x="537258" y="1350458"/>
            <a:ext cx="4523630" cy="4157084"/>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 </a:t>
            </a:r>
            <a:r>
              <a:rPr lang="fr-FR" sz="2000" b="1" dirty="0">
                <a:solidFill>
                  <a:schemeClr val="tx1"/>
                </a:solidFill>
              </a:rPr>
              <a:t>Application</a:t>
            </a:r>
            <a:r>
              <a:rPr lang="fr-FR" sz="2000" dirty="0">
                <a:solidFill>
                  <a:schemeClr val="tx1"/>
                </a:solidFill>
              </a:rPr>
              <a:t> de partage de vidéos </a:t>
            </a:r>
          </a:p>
          <a:p>
            <a:pPr algn="ctr"/>
            <a:endParaRPr lang="fr-FR" sz="2000" dirty="0">
              <a:solidFill>
                <a:schemeClr val="tx1"/>
              </a:solidFill>
            </a:endParaRPr>
          </a:p>
          <a:p>
            <a:pPr algn="ctr"/>
            <a:r>
              <a:rPr lang="fr-FR" sz="2000" dirty="0">
                <a:solidFill>
                  <a:schemeClr val="tx1"/>
                </a:solidFill>
              </a:rPr>
              <a:t>👉Permet de réaliser, visionner et partager des clips musicaux.</a:t>
            </a:r>
          </a:p>
          <a:p>
            <a:pPr algn="ctr"/>
            <a:endParaRPr lang="fr-FR" sz="2000" dirty="0">
              <a:solidFill>
                <a:schemeClr val="tx1"/>
              </a:solidFill>
            </a:endParaRPr>
          </a:p>
          <a:p>
            <a:pPr algn="ctr"/>
            <a:r>
              <a:rPr lang="fr-FR" sz="2000" dirty="0">
                <a:solidFill>
                  <a:schemeClr val="tx1"/>
                </a:solidFill>
              </a:rPr>
              <a:t>👉 Possibilité de s’abonner aux comptes que l’on souhaite suivre</a:t>
            </a:r>
          </a:p>
          <a:p>
            <a:pPr algn="ctr"/>
            <a:endParaRPr lang="fr-FR" sz="2000" dirty="0">
              <a:solidFill>
                <a:schemeClr val="tx1"/>
              </a:solidFill>
            </a:endParaRPr>
          </a:p>
          <a:p>
            <a:pPr algn="ctr"/>
            <a:r>
              <a:rPr lang="fr-FR" sz="2000" dirty="0">
                <a:solidFill>
                  <a:schemeClr val="tx1"/>
                </a:solidFill>
              </a:rPr>
              <a:t>👉 Pour faire défiler les vidéos : on glisse le doigt sur son écran.</a:t>
            </a:r>
          </a:p>
          <a:p>
            <a:pPr algn="ctr"/>
            <a:r>
              <a:rPr lang="fr-FR" sz="1200" i="1" dirty="0">
                <a:solidFill>
                  <a:schemeClr val="tx1"/>
                </a:solidFill>
              </a:rPr>
              <a:t>Du haut vers le bas pour passer à la suivante, du bas vers le haut pour revenir à la précédente.</a:t>
            </a:r>
          </a:p>
          <a:p>
            <a:pPr algn="ctr"/>
            <a:endParaRPr lang="fr-FR" sz="2000" dirty="0">
              <a:solidFill>
                <a:schemeClr val="tx1"/>
              </a:solidFill>
            </a:endParaRPr>
          </a:p>
        </p:txBody>
      </p:sp>
      <p:cxnSp>
        <p:nvCxnSpPr>
          <p:cNvPr id="15" name="Connecteur droit 14">
            <a:extLst>
              <a:ext uri="{FF2B5EF4-FFF2-40B4-BE49-F238E27FC236}">
                <a16:creationId xmlns:a16="http://schemas.microsoft.com/office/drawing/2014/main" id="{9C41B9E5-A080-323F-3BA2-F53C1A2E368B}"/>
              </a:ext>
            </a:extLst>
          </p:cNvPr>
          <p:cNvCxnSpPr>
            <a:cxnSpLocks/>
          </p:cNvCxnSpPr>
          <p:nvPr/>
        </p:nvCxnSpPr>
        <p:spPr>
          <a:xfrm>
            <a:off x="5499149" y="1013988"/>
            <a:ext cx="0" cy="5342362"/>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9FB7E39-3BF9-600B-202E-357BE3676DC9}"/>
              </a:ext>
            </a:extLst>
          </p:cNvPr>
          <p:cNvSpPr/>
          <p:nvPr/>
        </p:nvSpPr>
        <p:spPr>
          <a:xfrm>
            <a:off x="9889619" y="5482426"/>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2EF208B-9169-7BEA-E859-0B0865F90A1D}"/>
              </a:ext>
            </a:extLst>
          </p:cNvPr>
          <p:cNvSpPr/>
          <p:nvPr/>
        </p:nvSpPr>
        <p:spPr>
          <a:xfrm>
            <a:off x="10455751" y="5834607"/>
            <a:ext cx="1839108"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Votre compte</a:t>
            </a:r>
          </a:p>
        </p:txBody>
      </p:sp>
      <p:cxnSp>
        <p:nvCxnSpPr>
          <p:cNvPr id="18" name="Connecteur droit avec flèche 17">
            <a:extLst>
              <a:ext uri="{FF2B5EF4-FFF2-40B4-BE49-F238E27FC236}">
                <a16:creationId xmlns:a16="http://schemas.microsoft.com/office/drawing/2014/main" id="{DBB56CC2-0AE5-EC7D-D423-91D6A2338F96}"/>
              </a:ext>
            </a:extLst>
          </p:cNvPr>
          <p:cNvCxnSpPr>
            <a:cxnSpLocks/>
            <a:stCxn id="16" idx="6"/>
            <a:endCxn id="17" idx="0"/>
          </p:cNvCxnSpPr>
          <p:nvPr/>
        </p:nvCxnSpPr>
        <p:spPr>
          <a:xfrm>
            <a:off x="10414720" y="5744974"/>
            <a:ext cx="960585" cy="8963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C1B9E308-EDEA-9CE8-02A0-EE58DB21CE2A}"/>
              </a:ext>
            </a:extLst>
          </p:cNvPr>
          <p:cNvSpPr/>
          <p:nvPr/>
        </p:nvSpPr>
        <p:spPr>
          <a:xfrm>
            <a:off x="9422455" y="5453797"/>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8553DE9B-CDBF-CA78-2325-8A37075E4EF6}"/>
              </a:ext>
            </a:extLst>
          </p:cNvPr>
          <p:cNvSpPr/>
          <p:nvPr/>
        </p:nvSpPr>
        <p:spPr>
          <a:xfrm>
            <a:off x="6202751" y="6047358"/>
            <a:ext cx="1513896"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rechercher des amis</a:t>
            </a:r>
          </a:p>
        </p:txBody>
      </p:sp>
      <p:cxnSp>
        <p:nvCxnSpPr>
          <p:cNvPr id="24" name="Connecteur droit avec flèche 23">
            <a:extLst>
              <a:ext uri="{FF2B5EF4-FFF2-40B4-BE49-F238E27FC236}">
                <a16:creationId xmlns:a16="http://schemas.microsoft.com/office/drawing/2014/main" id="{FC3B3C9A-B3EA-AFD0-58E8-393A345B2C74}"/>
              </a:ext>
            </a:extLst>
          </p:cNvPr>
          <p:cNvCxnSpPr>
            <a:cxnSpLocks/>
            <a:stCxn id="21" idx="4"/>
            <a:endCxn id="22" idx="3"/>
          </p:cNvCxnSpPr>
          <p:nvPr/>
        </p:nvCxnSpPr>
        <p:spPr>
          <a:xfrm flipH="1">
            <a:off x="7716647" y="5978892"/>
            <a:ext cx="1968359" cy="35929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C1DF853-A525-0841-567B-480CD91DA25E}"/>
              </a:ext>
            </a:extLst>
          </p:cNvPr>
          <p:cNvSpPr/>
          <p:nvPr/>
        </p:nvSpPr>
        <p:spPr>
          <a:xfrm>
            <a:off x="8883112" y="5466886"/>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13842543-C11D-AB21-8A4D-6FD54AE09133}"/>
              </a:ext>
            </a:extLst>
          </p:cNvPr>
          <p:cNvSpPr/>
          <p:nvPr/>
        </p:nvSpPr>
        <p:spPr>
          <a:xfrm>
            <a:off x="7087438" y="3748843"/>
            <a:ext cx="1065959"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créer une vidéo</a:t>
            </a:r>
          </a:p>
        </p:txBody>
      </p:sp>
      <p:cxnSp>
        <p:nvCxnSpPr>
          <p:cNvPr id="33" name="Connecteur droit avec flèche 32">
            <a:extLst>
              <a:ext uri="{FF2B5EF4-FFF2-40B4-BE49-F238E27FC236}">
                <a16:creationId xmlns:a16="http://schemas.microsoft.com/office/drawing/2014/main" id="{C2A47F33-E544-16C0-6E28-89DA983C4C0A}"/>
              </a:ext>
            </a:extLst>
          </p:cNvPr>
          <p:cNvCxnSpPr>
            <a:cxnSpLocks/>
            <a:stCxn id="31" idx="0"/>
            <a:endCxn id="32" idx="2"/>
          </p:cNvCxnSpPr>
          <p:nvPr/>
        </p:nvCxnSpPr>
        <p:spPr>
          <a:xfrm flipH="1" flipV="1">
            <a:off x="7620418" y="4330490"/>
            <a:ext cx="1525245" cy="113639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AC6BA87-6571-0344-F06E-ACE638BBB4F3}"/>
              </a:ext>
            </a:extLst>
          </p:cNvPr>
          <p:cNvSpPr/>
          <p:nvPr/>
        </p:nvSpPr>
        <p:spPr>
          <a:xfrm>
            <a:off x="5577791" y="4454634"/>
            <a:ext cx="1776446" cy="132556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Vidéos suggérées en fonction des précédentes utilisations</a:t>
            </a:r>
          </a:p>
        </p:txBody>
      </p:sp>
      <p:cxnSp>
        <p:nvCxnSpPr>
          <p:cNvPr id="39" name="Connecteur droit avec flèche 38">
            <a:extLst>
              <a:ext uri="{FF2B5EF4-FFF2-40B4-BE49-F238E27FC236}">
                <a16:creationId xmlns:a16="http://schemas.microsoft.com/office/drawing/2014/main" id="{965CAC7D-9D6B-2E02-076B-8AECBF1BA1E6}"/>
              </a:ext>
            </a:extLst>
          </p:cNvPr>
          <p:cNvCxnSpPr>
            <a:cxnSpLocks/>
            <a:stCxn id="37" idx="1"/>
            <a:endCxn id="38" idx="3"/>
          </p:cNvCxnSpPr>
          <p:nvPr/>
        </p:nvCxnSpPr>
        <p:spPr>
          <a:xfrm flipH="1" flipV="1">
            <a:off x="7354237" y="5117416"/>
            <a:ext cx="613511" cy="441909"/>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D94A0E25-289A-3EA5-BB8D-8180A19C13F3}"/>
              </a:ext>
            </a:extLst>
          </p:cNvPr>
          <p:cNvPicPr>
            <a:picLocks noChangeAspect="1"/>
          </p:cNvPicPr>
          <p:nvPr/>
        </p:nvPicPr>
        <p:blipFill rotWithShape="1">
          <a:blip r:embed="rId4"/>
          <a:srcRect l="37991" t="54908" r="47771"/>
          <a:stretch/>
        </p:blipFill>
        <p:spPr>
          <a:xfrm>
            <a:off x="5060888" y="51316"/>
            <a:ext cx="702606" cy="700122"/>
          </a:xfrm>
          <a:prstGeom prst="rect">
            <a:avLst/>
          </a:prstGeom>
        </p:spPr>
      </p:pic>
      <p:sp>
        <p:nvSpPr>
          <p:cNvPr id="37" name="Ellipse 36">
            <a:extLst>
              <a:ext uri="{FF2B5EF4-FFF2-40B4-BE49-F238E27FC236}">
                <a16:creationId xmlns:a16="http://schemas.microsoft.com/office/drawing/2014/main" id="{0E318CB3-1D2B-A4E3-2349-F1687D4C4718}"/>
              </a:ext>
            </a:extLst>
          </p:cNvPr>
          <p:cNvSpPr/>
          <p:nvPr/>
        </p:nvSpPr>
        <p:spPr>
          <a:xfrm>
            <a:off x="7890849" y="5482427"/>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F766AD66-6FBE-A67A-3C45-26F2EFA31830}"/>
              </a:ext>
            </a:extLst>
          </p:cNvPr>
          <p:cNvSpPr/>
          <p:nvPr/>
        </p:nvSpPr>
        <p:spPr>
          <a:xfrm>
            <a:off x="9940995" y="3524904"/>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1B12DC6C-BC65-2636-CB2C-C294CAA87115}"/>
              </a:ext>
            </a:extLst>
          </p:cNvPr>
          <p:cNvSpPr/>
          <p:nvPr/>
        </p:nvSpPr>
        <p:spPr>
          <a:xfrm>
            <a:off x="9950542" y="4039666"/>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0A8F9A91-91CB-79ED-AF5C-BED22FABB895}"/>
              </a:ext>
            </a:extLst>
          </p:cNvPr>
          <p:cNvSpPr/>
          <p:nvPr/>
        </p:nvSpPr>
        <p:spPr>
          <a:xfrm>
            <a:off x="9950542" y="4557102"/>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avec flèche 47">
            <a:extLst>
              <a:ext uri="{FF2B5EF4-FFF2-40B4-BE49-F238E27FC236}">
                <a16:creationId xmlns:a16="http://schemas.microsoft.com/office/drawing/2014/main" id="{8FF4526E-05C3-A7A4-A1C3-1E9727CB5E1A}"/>
              </a:ext>
            </a:extLst>
          </p:cNvPr>
          <p:cNvCxnSpPr>
            <a:cxnSpLocks/>
            <a:stCxn id="45" idx="6"/>
          </p:cNvCxnSpPr>
          <p:nvPr/>
        </p:nvCxnSpPr>
        <p:spPr>
          <a:xfrm flipV="1">
            <a:off x="10466096" y="3787451"/>
            <a:ext cx="428916" cy="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8761EE58-6DB6-DA5E-6CB3-9BEC89BC78A9}"/>
              </a:ext>
            </a:extLst>
          </p:cNvPr>
          <p:cNvCxnSpPr>
            <a:cxnSpLocks/>
            <a:stCxn id="46" idx="6"/>
          </p:cNvCxnSpPr>
          <p:nvPr/>
        </p:nvCxnSpPr>
        <p:spPr>
          <a:xfrm>
            <a:off x="10475643" y="4302214"/>
            <a:ext cx="419369" cy="698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F41524A-2C28-ACA7-8A6C-A3D0665554DA}"/>
              </a:ext>
            </a:extLst>
          </p:cNvPr>
          <p:cNvCxnSpPr>
            <a:cxnSpLocks/>
            <a:stCxn id="47" idx="6"/>
          </p:cNvCxnSpPr>
          <p:nvPr/>
        </p:nvCxnSpPr>
        <p:spPr>
          <a:xfrm>
            <a:off x="10475643" y="4819650"/>
            <a:ext cx="334195" cy="203944"/>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0149ABD-5896-86A7-A6B0-CC10B53C77D7}"/>
              </a:ext>
            </a:extLst>
          </p:cNvPr>
          <p:cNvSpPr/>
          <p:nvPr/>
        </p:nvSpPr>
        <p:spPr>
          <a:xfrm>
            <a:off x="10895012" y="3313568"/>
            <a:ext cx="1182311" cy="6834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 liker » la vidéo</a:t>
            </a:r>
          </a:p>
        </p:txBody>
      </p:sp>
      <p:sp>
        <p:nvSpPr>
          <p:cNvPr id="58" name="Rectangle 57">
            <a:extLst>
              <a:ext uri="{FF2B5EF4-FFF2-40B4-BE49-F238E27FC236}">
                <a16:creationId xmlns:a16="http://schemas.microsoft.com/office/drawing/2014/main" id="{2A29D82B-58B0-AEF6-8E7B-FF06CF49983F}"/>
              </a:ext>
            </a:extLst>
          </p:cNvPr>
          <p:cNvSpPr/>
          <p:nvPr/>
        </p:nvSpPr>
        <p:spPr>
          <a:xfrm>
            <a:off x="10895011" y="4001947"/>
            <a:ext cx="1182311" cy="6834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commenter la vidéo</a:t>
            </a:r>
          </a:p>
        </p:txBody>
      </p:sp>
      <p:sp>
        <p:nvSpPr>
          <p:cNvPr id="60" name="Rectangle 59">
            <a:extLst>
              <a:ext uri="{FF2B5EF4-FFF2-40B4-BE49-F238E27FC236}">
                <a16:creationId xmlns:a16="http://schemas.microsoft.com/office/drawing/2014/main" id="{E2174F2F-6ECC-5B0D-F31B-860E8C41066A}"/>
              </a:ext>
            </a:extLst>
          </p:cNvPr>
          <p:cNvSpPr/>
          <p:nvPr/>
        </p:nvSpPr>
        <p:spPr>
          <a:xfrm>
            <a:off x="10809838" y="4752552"/>
            <a:ext cx="1182311" cy="6834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partager la vidéo</a:t>
            </a:r>
          </a:p>
        </p:txBody>
      </p:sp>
      <p:sp>
        <p:nvSpPr>
          <p:cNvPr id="61" name="Ellipse 60">
            <a:extLst>
              <a:ext uri="{FF2B5EF4-FFF2-40B4-BE49-F238E27FC236}">
                <a16:creationId xmlns:a16="http://schemas.microsoft.com/office/drawing/2014/main" id="{C2A37C21-2BA4-D77C-BB23-FDF9BBF8CFCB}"/>
              </a:ext>
            </a:extLst>
          </p:cNvPr>
          <p:cNvSpPr/>
          <p:nvPr/>
        </p:nvSpPr>
        <p:spPr>
          <a:xfrm>
            <a:off x="9947556" y="3097525"/>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droit avec flèche 61">
            <a:extLst>
              <a:ext uri="{FF2B5EF4-FFF2-40B4-BE49-F238E27FC236}">
                <a16:creationId xmlns:a16="http://schemas.microsoft.com/office/drawing/2014/main" id="{EBD47573-122F-2CCD-2CB3-C438BBD07EA9}"/>
              </a:ext>
            </a:extLst>
          </p:cNvPr>
          <p:cNvCxnSpPr>
            <a:cxnSpLocks/>
            <a:stCxn id="61" idx="7"/>
          </p:cNvCxnSpPr>
          <p:nvPr/>
        </p:nvCxnSpPr>
        <p:spPr>
          <a:xfrm flipV="1">
            <a:off x="10395758" y="2949527"/>
            <a:ext cx="512376" cy="22489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24574FBA-A00C-628C-6906-26FCC9C07B1E}"/>
              </a:ext>
            </a:extLst>
          </p:cNvPr>
          <p:cNvSpPr/>
          <p:nvPr/>
        </p:nvSpPr>
        <p:spPr>
          <a:xfrm>
            <a:off x="10908134" y="2027976"/>
            <a:ext cx="1182311" cy="113109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Compte auquel appartient la vidéo</a:t>
            </a:r>
          </a:p>
        </p:txBody>
      </p:sp>
    </p:spTree>
    <p:extLst>
      <p:ext uri="{BB962C8B-B14F-4D97-AF65-F5344CB8AC3E}">
        <p14:creationId xmlns:p14="http://schemas.microsoft.com/office/powerpoint/2010/main" val="1481851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a:t>
            </a:r>
            <a:r>
              <a:rPr lang="fr-FR" sz="4000" dirty="0" err="1"/>
              <a:t>TikTok</a:t>
            </a:r>
            <a:r>
              <a:rPr lang="fr-FR" sz="4000" dirty="0"/>
              <a: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804E0728-9C4C-4A66-B3D9-E866AAC479CB}"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29</a:t>
            </a:fld>
            <a:endParaRPr lang="fr-FR" dirty="0"/>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pic>
        <p:nvPicPr>
          <p:cNvPr id="25" name="Image 24">
            <a:extLst>
              <a:ext uri="{FF2B5EF4-FFF2-40B4-BE49-F238E27FC236}">
                <a16:creationId xmlns:a16="http://schemas.microsoft.com/office/drawing/2014/main" id="{D94A0E25-289A-3EA5-BB8D-8180A19C13F3}"/>
              </a:ext>
            </a:extLst>
          </p:cNvPr>
          <p:cNvPicPr>
            <a:picLocks noChangeAspect="1"/>
          </p:cNvPicPr>
          <p:nvPr/>
        </p:nvPicPr>
        <p:blipFill rotWithShape="1">
          <a:blip r:embed="rId3"/>
          <a:srcRect l="37991" t="54908" r="47771"/>
          <a:stretch/>
        </p:blipFill>
        <p:spPr>
          <a:xfrm>
            <a:off x="5060888" y="51316"/>
            <a:ext cx="702606" cy="700122"/>
          </a:xfrm>
          <a:prstGeom prst="rect">
            <a:avLst/>
          </a:prstGeom>
        </p:spPr>
      </p:pic>
      <p:pic>
        <p:nvPicPr>
          <p:cNvPr id="36" name="Image 35">
            <a:extLst>
              <a:ext uri="{FF2B5EF4-FFF2-40B4-BE49-F238E27FC236}">
                <a16:creationId xmlns:a16="http://schemas.microsoft.com/office/drawing/2014/main" id="{E0DD1008-0FCB-4263-9A67-192AA3572474}"/>
              </a:ext>
            </a:extLst>
          </p:cNvPr>
          <p:cNvPicPr>
            <a:picLocks noChangeAspect="1"/>
          </p:cNvPicPr>
          <p:nvPr/>
        </p:nvPicPr>
        <p:blipFill>
          <a:blip r:embed="rId4"/>
          <a:stretch>
            <a:fillRect/>
          </a:stretch>
        </p:blipFill>
        <p:spPr>
          <a:xfrm>
            <a:off x="2525853" y="1201886"/>
            <a:ext cx="7456347" cy="4864468"/>
          </a:xfrm>
          <a:prstGeom prst="rect">
            <a:avLst/>
          </a:prstGeom>
        </p:spPr>
      </p:pic>
      <p:sp>
        <p:nvSpPr>
          <p:cNvPr id="40" name="ZoneTexte 39">
            <a:extLst>
              <a:ext uri="{FF2B5EF4-FFF2-40B4-BE49-F238E27FC236}">
                <a16:creationId xmlns:a16="http://schemas.microsoft.com/office/drawing/2014/main" id="{CB9B6B50-1BDB-C7CA-2292-C547D9CD6CB1}"/>
              </a:ext>
            </a:extLst>
          </p:cNvPr>
          <p:cNvSpPr txBox="1"/>
          <p:nvPr/>
        </p:nvSpPr>
        <p:spPr>
          <a:xfrm>
            <a:off x="2860260" y="3033985"/>
            <a:ext cx="2903234" cy="1077218"/>
          </a:xfrm>
          <a:prstGeom prst="rect">
            <a:avLst/>
          </a:prstGeom>
          <a:noFill/>
        </p:spPr>
        <p:txBody>
          <a:bodyPr wrap="square">
            <a:spAutoFit/>
          </a:bodyPr>
          <a:lstStyle/>
          <a:p>
            <a:r>
              <a:rPr lang="fr-FR" sz="3200" b="1" dirty="0">
                <a:solidFill>
                  <a:schemeClr val="accent2">
                    <a:lumMod val="50000"/>
                  </a:schemeClr>
                </a:solidFill>
              </a:rPr>
              <a:t>L’algorithme de </a:t>
            </a:r>
            <a:r>
              <a:rPr lang="fr-FR" sz="3200" b="1" dirty="0" err="1">
                <a:solidFill>
                  <a:schemeClr val="accent2">
                    <a:lumMod val="50000"/>
                  </a:schemeClr>
                </a:solidFill>
              </a:rPr>
              <a:t>TikTok</a:t>
            </a:r>
            <a:endParaRPr lang="fr-FR" sz="3200" dirty="0">
              <a:solidFill>
                <a:schemeClr val="accent2">
                  <a:lumMod val="50000"/>
                </a:schemeClr>
              </a:solidFill>
            </a:endParaRPr>
          </a:p>
        </p:txBody>
      </p:sp>
    </p:spTree>
    <p:extLst>
      <p:ext uri="{BB962C8B-B14F-4D97-AF65-F5344CB8AC3E}">
        <p14:creationId xmlns:p14="http://schemas.microsoft.com/office/powerpoint/2010/main" val="201530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Parlez-nous de vous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B346ECE5-5930-417C-989B-75B9C15745DC}"/>
              </a:ext>
            </a:extLst>
          </p:cNvPr>
          <p:cNvSpPr txBox="1"/>
          <p:nvPr/>
        </p:nvSpPr>
        <p:spPr>
          <a:xfrm>
            <a:off x="2059405" y="2751691"/>
            <a:ext cx="8073189" cy="2000548"/>
          </a:xfrm>
          <a:prstGeom prst="rect">
            <a:avLst/>
          </a:prstGeom>
          <a:noFill/>
        </p:spPr>
        <p:txBody>
          <a:bodyPr wrap="square" rtlCol="0">
            <a:spAutoFit/>
          </a:bodyPr>
          <a:lstStyle/>
          <a:p>
            <a:r>
              <a:rPr lang="fr-FR" sz="4400" b="1" dirty="0"/>
              <a:t>      </a:t>
            </a:r>
            <a:endParaRPr lang="fr-FR" sz="4000" dirty="0"/>
          </a:p>
          <a:p>
            <a:r>
              <a:rPr lang="fr-FR" sz="4000" dirty="0"/>
              <a:t>❓ Présentez-vous en quelques mots…</a:t>
            </a:r>
          </a:p>
          <a:p>
            <a:endParaRPr lang="fr-FR" sz="4000" dirty="0"/>
          </a:p>
        </p:txBody>
      </p:sp>
      <p:sp>
        <p:nvSpPr>
          <p:cNvPr id="3" name="Espace réservé de la date 2">
            <a:extLst>
              <a:ext uri="{FF2B5EF4-FFF2-40B4-BE49-F238E27FC236}">
                <a16:creationId xmlns:a16="http://schemas.microsoft.com/office/drawing/2014/main" id="{93729C10-6FCE-40FF-96A5-26228B8965ED}"/>
              </a:ext>
            </a:extLst>
          </p:cNvPr>
          <p:cNvSpPr>
            <a:spLocks noGrp="1"/>
          </p:cNvSpPr>
          <p:nvPr>
            <p:ph type="dt" sz="half" idx="10"/>
          </p:nvPr>
        </p:nvSpPr>
        <p:spPr/>
        <p:txBody>
          <a:bodyPr/>
          <a:lstStyle/>
          <a:p>
            <a:fld id="{A7754549-F955-4F02-BA8E-933A996CF2CB}" type="datetime1">
              <a:rPr lang="fr-FR" smtClean="0"/>
              <a:t>25/10/2022</a:t>
            </a:fld>
            <a:endParaRPr lang="fr-FR"/>
          </a:p>
        </p:txBody>
      </p:sp>
      <p:sp>
        <p:nvSpPr>
          <p:cNvPr id="4" name="Espace réservé du pied de page 3">
            <a:extLst>
              <a:ext uri="{FF2B5EF4-FFF2-40B4-BE49-F238E27FC236}">
                <a16:creationId xmlns:a16="http://schemas.microsoft.com/office/drawing/2014/main" id="{BACDD6CB-39BB-4729-BBE9-C5DF372C7E19}"/>
              </a:ext>
            </a:extLst>
          </p:cNvPr>
          <p:cNvSpPr>
            <a:spLocks noGrp="1"/>
          </p:cNvSpPr>
          <p:nvPr>
            <p:ph type="ftr" sz="quarter" idx="11"/>
          </p:nvPr>
        </p:nvSpPr>
        <p:spPr/>
        <p:txBody>
          <a:bodyPr/>
          <a:lstStyle/>
          <a:p>
            <a:r>
              <a:rPr lang="fr-FR"/>
              <a:t>Réseaux sociaux</a:t>
            </a:r>
          </a:p>
        </p:txBody>
      </p:sp>
      <p:sp>
        <p:nvSpPr>
          <p:cNvPr id="6" name="Espace réservé du numéro de diapositive 5">
            <a:extLst>
              <a:ext uri="{FF2B5EF4-FFF2-40B4-BE49-F238E27FC236}">
                <a16:creationId xmlns:a16="http://schemas.microsoft.com/office/drawing/2014/main" id="{FAEB9C67-9D31-478A-81A7-D8482FDA33D1}"/>
              </a:ext>
            </a:extLst>
          </p:cNvPr>
          <p:cNvSpPr>
            <a:spLocks noGrp="1"/>
          </p:cNvSpPr>
          <p:nvPr>
            <p:ph type="sldNum" sz="quarter" idx="12"/>
          </p:nvPr>
        </p:nvSpPr>
        <p:spPr/>
        <p:txBody>
          <a:bodyPr/>
          <a:lstStyle/>
          <a:p>
            <a:fld id="{214B496C-A674-488F-82D3-A6592634C02D}" type="slidenum">
              <a:rPr lang="fr-FR" smtClean="0"/>
              <a:t>3</a:t>
            </a:fld>
            <a:endParaRPr lang="fr-FR"/>
          </a:p>
        </p:txBody>
      </p:sp>
    </p:spTree>
    <p:extLst>
      <p:ext uri="{BB962C8B-B14F-4D97-AF65-F5344CB8AC3E}">
        <p14:creationId xmlns:p14="http://schemas.microsoft.com/office/powerpoint/2010/main" val="3225300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D062F39-CD70-64E3-257E-D28F63A0C687}"/>
              </a:ext>
            </a:extLst>
          </p:cNvPr>
          <p:cNvPicPr>
            <a:picLocks noChangeAspect="1"/>
          </p:cNvPicPr>
          <p:nvPr/>
        </p:nvPicPr>
        <p:blipFill rotWithShape="1">
          <a:blip r:embed="rId3">
            <a:extLst>
              <a:ext uri="{28A0092B-C50C-407E-A947-70E740481C1C}">
                <a14:useLocalDpi xmlns:a14="http://schemas.microsoft.com/office/drawing/2010/main" val="0"/>
              </a:ext>
            </a:extLst>
          </a:blip>
          <a:srcRect t="5863" b="5863"/>
          <a:stretch/>
        </p:blipFill>
        <p:spPr>
          <a:xfrm>
            <a:off x="6727301" y="822151"/>
            <a:ext cx="3165231" cy="6053848"/>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🧭Twitter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804E0728-9C4C-4A66-B3D9-E866AAC479CB}"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30</a:t>
            </a:fld>
            <a:endParaRPr lang="fr-FR" dirty="0"/>
          </a:p>
        </p:txBody>
      </p:sp>
      <p:sp>
        <p:nvSpPr>
          <p:cNvPr id="14" name="Rectangle 13">
            <a:extLst>
              <a:ext uri="{FF2B5EF4-FFF2-40B4-BE49-F238E27FC236}">
                <a16:creationId xmlns:a16="http://schemas.microsoft.com/office/drawing/2014/main" id="{8FB6EA36-8055-CFDA-A9F6-0ACF682C5F16}"/>
              </a:ext>
            </a:extLst>
          </p:cNvPr>
          <p:cNvSpPr/>
          <p:nvPr/>
        </p:nvSpPr>
        <p:spPr>
          <a:xfrm>
            <a:off x="508780" y="866019"/>
            <a:ext cx="4523630" cy="5762986"/>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 Réseau social de </a:t>
            </a:r>
            <a:r>
              <a:rPr lang="fr-FR" sz="2000" b="1" dirty="0" err="1">
                <a:solidFill>
                  <a:schemeClr val="tx1"/>
                </a:solidFill>
              </a:rPr>
              <a:t>microblogage</a:t>
            </a:r>
            <a:endParaRPr lang="fr-FR" sz="2000" dirty="0">
              <a:solidFill>
                <a:schemeClr val="tx1"/>
              </a:solidFill>
            </a:endParaRPr>
          </a:p>
          <a:p>
            <a:pPr algn="ctr"/>
            <a:endParaRPr lang="fr-FR" sz="2000" dirty="0">
              <a:solidFill>
                <a:schemeClr val="tx1"/>
              </a:solidFill>
            </a:endParaRPr>
          </a:p>
          <a:p>
            <a:pPr algn="ctr"/>
            <a:r>
              <a:rPr lang="fr-FR" sz="2000" b="1" dirty="0">
                <a:solidFill>
                  <a:schemeClr val="tx1"/>
                </a:solidFill>
              </a:rPr>
              <a:t>👉 Tweet/retweet</a:t>
            </a:r>
            <a:r>
              <a:rPr lang="fr-FR" sz="2000" dirty="0">
                <a:solidFill>
                  <a:schemeClr val="tx1"/>
                </a:solidFill>
              </a:rPr>
              <a:t> : court message [140 caractères maximum] écrit ou transféré</a:t>
            </a:r>
          </a:p>
          <a:p>
            <a:pPr algn="ctr"/>
            <a:endParaRPr lang="fr-FR" sz="2000" dirty="0">
              <a:solidFill>
                <a:schemeClr val="tx1"/>
              </a:solidFill>
            </a:endParaRPr>
          </a:p>
          <a:p>
            <a:pPr algn="ctr"/>
            <a:r>
              <a:rPr lang="fr-FR" sz="2000" dirty="0">
                <a:solidFill>
                  <a:schemeClr val="tx1"/>
                </a:solidFill>
              </a:rPr>
              <a:t>👉 Possibilité de s’abonner aux comptes que l’on souhaite suivre</a:t>
            </a: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r>
              <a:rPr lang="fr-FR" sz="2000" dirty="0">
                <a:solidFill>
                  <a:schemeClr val="tx1"/>
                </a:solidFill>
              </a:rPr>
              <a:t>👉 </a:t>
            </a:r>
            <a:r>
              <a:rPr lang="fr-FR" sz="2000" b="1" dirty="0">
                <a:solidFill>
                  <a:schemeClr val="tx1"/>
                </a:solidFill>
              </a:rPr>
              <a:t>Glossaire</a:t>
            </a:r>
            <a:r>
              <a:rPr lang="fr-FR" sz="2000" dirty="0">
                <a:solidFill>
                  <a:schemeClr val="tx1"/>
                </a:solidFill>
              </a:rPr>
              <a:t> : bit.ly/glossaire-twitter</a:t>
            </a:r>
          </a:p>
          <a:p>
            <a:pPr algn="ctr"/>
            <a:endParaRPr lang="fr-FR" sz="2000" dirty="0">
              <a:solidFill>
                <a:schemeClr val="tx1"/>
              </a:solidFill>
            </a:endParaRPr>
          </a:p>
        </p:txBody>
      </p:sp>
      <p:cxnSp>
        <p:nvCxnSpPr>
          <p:cNvPr id="15" name="Connecteur droit 14">
            <a:extLst>
              <a:ext uri="{FF2B5EF4-FFF2-40B4-BE49-F238E27FC236}">
                <a16:creationId xmlns:a16="http://schemas.microsoft.com/office/drawing/2014/main" id="{9C41B9E5-A080-323F-3BA2-F53C1A2E368B}"/>
              </a:ext>
            </a:extLst>
          </p:cNvPr>
          <p:cNvCxnSpPr>
            <a:cxnSpLocks/>
          </p:cNvCxnSpPr>
          <p:nvPr/>
        </p:nvCxnSpPr>
        <p:spPr>
          <a:xfrm>
            <a:off x="5499149" y="1013988"/>
            <a:ext cx="0" cy="5342362"/>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9FB7E39-3BF9-600B-202E-357BE3676DC9}"/>
              </a:ext>
            </a:extLst>
          </p:cNvPr>
          <p:cNvSpPr/>
          <p:nvPr/>
        </p:nvSpPr>
        <p:spPr>
          <a:xfrm>
            <a:off x="6727301" y="850727"/>
            <a:ext cx="384533" cy="44943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2EF208B-9169-7BEA-E859-0B0865F90A1D}"/>
              </a:ext>
            </a:extLst>
          </p:cNvPr>
          <p:cNvSpPr/>
          <p:nvPr/>
        </p:nvSpPr>
        <p:spPr>
          <a:xfrm>
            <a:off x="5556960" y="1189890"/>
            <a:ext cx="1234514"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Votre compte</a:t>
            </a:r>
          </a:p>
        </p:txBody>
      </p:sp>
      <p:cxnSp>
        <p:nvCxnSpPr>
          <p:cNvPr id="18" name="Connecteur droit avec flèche 17">
            <a:extLst>
              <a:ext uri="{FF2B5EF4-FFF2-40B4-BE49-F238E27FC236}">
                <a16:creationId xmlns:a16="http://schemas.microsoft.com/office/drawing/2014/main" id="{DBB56CC2-0AE5-EC7D-D423-91D6A2338F96}"/>
              </a:ext>
            </a:extLst>
          </p:cNvPr>
          <p:cNvCxnSpPr>
            <a:cxnSpLocks/>
            <a:stCxn id="16" idx="2"/>
            <a:endCxn id="17" idx="0"/>
          </p:cNvCxnSpPr>
          <p:nvPr/>
        </p:nvCxnSpPr>
        <p:spPr>
          <a:xfrm flipH="1">
            <a:off x="6174217" y="1075445"/>
            <a:ext cx="553084" cy="11444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C1DF853-A525-0841-567B-480CD91DA25E}"/>
              </a:ext>
            </a:extLst>
          </p:cNvPr>
          <p:cNvSpPr/>
          <p:nvPr/>
        </p:nvSpPr>
        <p:spPr>
          <a:xfrm>
            <a:off x="9273691" y="5922224"/>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13842543-C11D-AB21-8A4D-6FD54AE09133}"/>
              </a:ext>
            </a:extLst>
          </p:cNvPr>
          <p:cNvSpPr/>
          <p:nvPr/>
        </p:nvSpPr>
        <p:spPr>
          <a:xfrm>
            <a:off x="10434359" y="4773792"/>
            <a:ext cx="1065959" cy="58164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créer un tweet</a:t>
            </a:r>
          </a:p>
        </p:txBody>
      </p:sp>
      <p:cxnSp>
        <p:nvCxnSpPr>
          <p:cNvPr id="33" name="Connecteur droit avec flèche 32">
            <a:extLst>
              <a:ext uri="{FF2B5EF4-FFF2-40B4-BE49-F238E27FC236}">
                <a16:creationId xmlns:a16="http://schemas.microsoft.com/office/drawing/2014/main" id="{C2A47F33-E544-16C0-6E28-89DA983C4C0A}"/>
              </a:ext>
            </a:extLst>
          </p:cNvPr>
          <p:cNvCxnSpPr>
            <a:cxnSpLocks/>
            <a:endCxn id="32" idx="2"/>
          </p:cNvCxnSpPr>
          <p:nvPr/>
        </p:nvCxnSpPr>
        <p:spPr>
          <a:xfrm flipV="1">
            <a:off x="9683050" y="5355439"/>
            <a:ext cx="1284289" cy="69168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F766AD66-6FBE-A67A-3C45-26F2EFA31830}"/>
              </a:ext>
            </a:extLst>
          </p:cNvPr>
          <p:cNvSpPr/>
          <p:nvPr/>
        </p:nvSpPr>
        <p:spPr>
          <a:xfrm>
            <a:off x="6878026" y="1785240"/>
            <a:ext cx="3165231" cy="745672"/>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1B12DC6C-BC65-2636-CB2C-C294CAA87115}"/>
              </a:ext>
            </a:extLst>
          </p:cNvPr>
          <p:cNvSpPr/>
          <p:nvPr/>
        </p:nvSpPr>
        <p:spPr>
          <a:xfrm>
            <a:off x="7099724" y="5498746"/>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0A8F9A91-91CB-79ED-AF5C-BED22FABB895}"/>
              </a:ext>
            </a:extLst>
          </p:cNvPr>
          <p:cNvSpPr/>
          <p:nvPr/>
        </p:nvSpPr>
        <p:spPr>
          <a:xfrm>
            <a:off x="7903848" y="5418669"/>
            <a:ext cx="525101" cy="5250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avec flèche 47">
            <a:extLst>
              <a:ext uri="{FF2B5EF4-FFF2-40B4-BE49-F238E27FC236}">
                <a16:creationId xmlns:a16="http://schemas.microsoft.com/office/drawing/2014/main" id="{8FF4526E-05C3-A7A4-A1C3-1E9727CB5E1A}"/>
              </a:ext>
            </a:extLst>
          </p:cNvPr>
          <p:cNvCxnSpPr>
            <a:cxnSpLocks/>
            <a:stCxn id="45" idx="6"/>
            <a:endCxn id="57" idx="1"/>
          </p:cNvCxnSpPr>
          <p:nvPr/>
        </p:nvCxnSpPr>
        <p:spPr>
          <a:xfrm flipV="1">
            <a:off x="10043257" y="2065583"/>
            <a:ext cx="848286" cy="9249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8761EE58-6DB6-DA5E-6CB3-9BEC89BC78A9}"/>
              </a:ext>
            </a:extLst>
          </p:cNvPr>
          <p:cNvCxnSpPr>
            <a:cxnSpLocks/>
            <a:stCxn id="46" idx="2"/>
            <a:endCxn id="58" idx="2"/>
          </p:cNvCxnSpPr>
          <p:nvPr/>
        </p:nvCxnSpPr>
        <p:spPr>
          <a:xfrm flipH="1" flipV="1">
            <a:off x="6445315" y="5244777"/>
            <a:ext cx="654409" cy="51651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F41524A-2C28-ACA7-8A6C-A3D0665554DA}"/>
              </a:ext>
            </a:extLst>
          </p:cNvPr>
          <p:cNvCxnSpPr>
            <a:cxnSpLocks/>
            <a:stCxn id="47" idx="0"/>
            <a:endCxn id="60" idx="3"/>
          </p:cNvCxnSpPr>
          <p:nvPr/>
        </p:nvCxnSpPr>
        <p:spPr>
          <a:xfrm flipH="1" flipV="1">
            <a:off x="7203540" y="3951213"/>
            <a:ext cx="962859" cy="146745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0149ABD-5896-86A7-A6B0-CC10B53C77D7}"/>
              </a:ext>
            </a:extLst>
          </p:cNvPr>
          <p:cNvSpPr/>
          <p:nvPr/>
        </p:nvSpPr>
        <p:spPr>
          <a:xfrm>
            <a:off x="10891543" y="1909482"/>
            <a:ext cx="791678" cy="31220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Tweet</a:t>
            </a:r>
          </a:p>
        </p:txBody>
      </p:sp>
      <p:sp>
        <p:nvSpPr>
          <p:cNvPr id="58" name="Rectangle 57">
            <a:extLst>
              <a:ext uri="{FF2B5EF4-FFF2-40B4-BE49-F238E27FC236}">
                <a16:creationId xmlns:a16="http://schemas.microsoft.com/office/drawing/2014/main" id="{2A29D82B-58B0-AEF6-8E7B-FF06CF49983F}"/>
              </a:ext>
            </a:extLst>
          </p:cNvPr>
          <p:cNvSpPr/>
          <p:nvPr/>
        </p:nvSpPr>
        <p:spPr>
          <a:xfrm>
            <a:off x="5854159" y="4561352"/>
            <a:ext cx="1182311" cy="6834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commenter la vidéo</a:t>
            </a:r>
          </a:p>
        </p:txBody>
      </p:sp>
      <p:sp>
        <p:nvSpPr>
          <p:cNvPr id="60" name="Rectangle 59">
            <a:extLst>
              <a:ext uri="{FF2B5EF4-FFF2-40B4-BE49-F238E27FC236}">
                <a16:creationId xmlns:a16="http://schemas.microsoft.com/office/drawing/2014/main" id="{E2174F2F-6ECC-5B0D-F31B-860E8C41066A}"/>
              </a:ext>
            </a:extLst>
          </p:cNvPr>
          <p:cNvSpPr/>
          <p:nvPr/>
        </p:nvSpPr>
        <p:spPr>
          <a:xfrm>
            <a:off x="6021229" y="3609500"/>
            <a:ext cx="1182311" cy="6834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partager la vidéo</a:t>
            </a:r>
          </a:p>
        </p:txBody>
      </p:sp>
      <p:sp>
        <p:nvSpPr>
          <p:cNvPr id="61" name="Ellipse 60">
            <a:extLst>
              <a:ext uri="{FF2B5EF4-FFF2-40B4-BE49-F238E27FC236}">
                <a16:creationId xmlns:a16="http://schemas.microsoft.com/office/drawing/2014/main" id="{C2A37C21-2BA4-D77C-BB23-FDF9BBF8CFCB}"/>
              </a:ext>
            </a:extLst>
          </p:cNvPr>
          <p:cNvSpPr/>
          <p:nvPr/>
        </p:nvSpPr>
        <p:spPr>
          <a:xfrm>
            <a:off x="6942199" y="1650094"/>
            <a:ext cx="2051098" cy="23460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droit avec flèche 61">
            <a:extLst>
              <a:ext uri="{FF2B5EF4-FFF2-40B4-BE49-F238E27FC236}">
                <a16:creationId xmlns:a16="http://schemas.microsoft.com/office/drawing/2014/main" id="{EBD47573-122F-2CCD-2CB3-C438BBD07EA9}"/>
              </a:ext>
            </a:extLst>
          </p:cNvPr>
          <p:cNvCxnSpPr>
            <a:cxnSpLocks/>
            <a:stCxn id="61" idx="7"/>
            <a:endCxn id="63" idx="1"/>
          </p:cNvCxnSpPr>
          <p:nvPr/>
        </p:nvCxnSpPr>
        <p:spPr>
          <a:xfrm flipV="1">
            <a:off x="8692921" y="1189436"/>
            <a:ext cx="2211743" cy="49501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24574FBA-A00C-628C-6906-26FCC9C07B1E}"/>
              </a:ext>
            </a:extLst>
          </p:cNvPr>
          <p:cNvSpPr/>
          <p:nvPr/>
        </p:nvSpPr>
        <p:spPr>
          <a:xfrm>
            <a:off x="10904664" y="623889"/>
            <a:ext cx="1182311" cy="113109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Compte auquel appartient le tweet</a:t>
            </a:r>
          </a:p>
        </p:txBody>
      </p:sp>
      <p:pic>
        <p:nvPicPr>
          <p:cNvPr id="36" name="Image 35">
            <a:extLst>
              <a:ext uri="{FF2B5EF4-FFF2-40B4-BE49-F238E27FC236}">
                <a16:creationId xmlns:a16="http://schemas.microsoft.com/office/drawing/2014/main" id="{06265930-BC19-DE9F-1EE5-EEC5819076CD}"/>
              </a:ext>
            </a:extLst>
          </p:cNvPr>
          <p:cNvPicPr>
            <a:picLocks noChangeAspect="1"/>
          </p:cNvPicPr>
          <p:nvPr/>
        </p:nvPicPr>
        <p:blipFill rotWithShape="1">
          <a:blip r:embed="rId4"/>
          <a:srcRect l="68081" t="54907" r="17681" b="1556"/>
          <a:stretch/>
        </p:blipFill>
        <p:spPr>
          <a:xfrm>
            <a:off x="5033728" y="49938"/>
            <a:ext cx="702606" cy="675974"/>
          </a:xfrm>
          <a:prstGeom prst="rect">
            <a:avLst/>
          </a:prstGeom>
        </p:spPr>
      </p:pic>
      <p:pic>
        <p:nvPicPr>
          <p:cNvPr id="4" name="Image 3">
            <a:extLst>
              <a:ext uri="{FF2B5EF4-FFF2-40B4-BE49-F238E27FC236}">
                <a16:creationId xmlns:a16="http://schemas.microsoft.com/office/drawing/2014/main" id="{BD638CEB-5126-A241-E2B0-2D107AD9B8AE}"/>
              </a:ext>
            </a:extLst>
          </p:cNvPr>
          <p:cNvPicPr>
            <a:picLocks noChangeAspect="1"/>
          </p:cNvPicPr>
          <p:nvPr/>
        </p:nvPicPr>
        <p:blipFill>
          <a:blip r:embed="rId5"/>
          <a:stretch>
            <a:fillRect/>
          </a:stretch>
        </p:blipFill>
        <p:spPr>
          <a:xfrm>
            <a:off x="1145569" y="3032931"/>
            <a:ext cx="3059724" cy="2910833"/>
          </a:xfrm>
          <a:prstGeom prst="rect">
            <a:avLst/>
          </a:prstGeom>
        </p:spPr>
      </p:pic>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spTree>
    <p:extLst>
      <p:ext uri="{BB962C8B-B14F-4D97-AF65-F5344CB8AC3E}">
        <p14:creationId xmlns:p14="http://schemas.microsoft.com/office/powerpoint/2010/main" val="444456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ECCB640-4C6D-58DA-AEE9-456DFB70530E}"/>
              </a:ext>
            </a:extLst>
          </p:cNvPr>
          <p:cNvPicPr>
            <a:picLocks noChangeAspect="1"/>
          </p:cNvPicPr>
          <p:nvPr/>
        </p:nvPicPr>
        <p:blipFill>
          <a:blip r:embed="rId3"/>
          <a:stretch>
            <a:fillRect/>
          </a:stretch>
        </p:blipFill>
        <p:spPr>
          <a:xfrm>
            <a:off x="3480226" y="1538970"/>
            <a:ext cx="8490311" cy="3781239"/>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Pinterest</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804E0728-9C4C-4A66-B3D9-E866AAC479CB}"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31</a:t>
            </a:fld>
            <a:endParaRPr lang="fr-FR" dirty="0"/>
          </a:p>
        </p:txBody>
      </p:sp>
      <p:sp>
        <p:nvSpPr>
          <p:cNvPr id="14" name="Rectangle 13">
            <a:extLst>
              <a:ext uri="{FF2B5EF4-FFF2-40B4-BE49-F238E27FC236}">
                <a16:creationId xmlns:a16="http://schemas.microsoft.com/office/drawing/2014/main" id="{8FB6EA36-8055-CFDA-A9F6-0ACF682C5F16}"/>
              </a:ext>
            </a:extLst>
          </p:cNvPr>
          <p:cNvSpPr/>
          <p:nvPr/>
        </p:nvSpPr>
        <p:spPr>
          <a:xfrm>
            <a:off x="298217" y="1337585"/>
            <a:ext cx="2922255" cy="4276348"/>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a:p>
            <a:pPr algn="ctr"/>
            <a:endParaRPr lang="fr-FR" sz="2000" dirty="0">
              <a:solidFill>
                <a:schemeClr val="tx1"/>
              </a:solidFill>
            </a:endParaRPr>
          </a:p>
          <a:p>
            <a:pPr algn="ctr"/>
            <a:r>
              <a:rPr lang="fr-FR" sz="2000" dirty="0">
                <a:solidFill>
                  <a:schemeClr val="tx1"/>
                </a:solidFill>
              </a:rPr>
              <a:t>👉 Réseau social pour partager ses centres d’intérêts</a:t>
            </a:r>
          </a:p>
          <a:p>
            <a:pPr algn="ctr"/>
            <a:endParaRPr lang="fr-FR" sz="2000" dirty="0">
              <a:solidFill>
                <a:schemeClr val="tx1"/>
              </a:solidFill>
            </a:endParaRPr>
          </a:p>
          <a:p>
            <a:pPr algn="ctr"/>
            <a:r>
              <a:rPr lang="fr-FR" sz="2000" b="1" dirty="0">
                <a:solidFill>
                  <a:schemeClr val="tx1"/>
                </a:solidFill>
              </a:rPr>
              <a:t>👉 pin = épingle</a:t>
            </a:r>
            <a:br>
              <a:rPr lang="fr-FR" sz="2000" b="1" dirty="0">
                <a:solidFill>
                  <a:schemeClr val="tx1"/>
                </a:solidFill>
              </a:rPr>
            </a:br>
            <a:r>
              <a:rPr lang="fr-FR" sz="2000" b="1" dirty="0" err="1">
                <a:solidFill>
                  <a:schemeClr val="tx1"/>
                </a:solidFill>
              </a:rPr>
              <a:t>interest</a:t>
            </a:r>
            <a:r>
              <a:rPr lang="fr-FR" sz="2000" b="1" dirty="0">
                <a:solidFill>
                  <a:schemeClr val="tx1"/>
                </a:solidFill>
              </a:rPr>
              <a:t> = intérêt</a:t>
            </a:r>
            <a:endParaRPr lang="fr-FR" sz="2000" dirty="0">
              <a:solidFill>
                <a:schemeClr val="tx1"/>
              </a:solidFill>
            </a:endParaRPr>
          </a:p>
          <a:p>
            <a:pPr algn="ctr"/>
            <a:endParaRPr lang="fr-FR" sz="2000" dirty="0">
              <a:solidFill>
                <a:schemeClr val="tx1"/>
              </a:solidFill>
            </a:endParaRPr>
          </a:p>
          <a:p>
            <a:pPr algn="ctr"/>
            <a:r>
              <a:rPr lang="fr-FR" sz="2000" dirty="0">
                <a:solidFill>
                  <a:schemeClr val="tx1"/>
                </a:solidFill>
              </a:rPr>
              <a:t>👉 Possibilité de s’abonner aux comptes que l’on souhaite suivre et de créer des collections d’images aimées</a:t>
            </a:r>
          </a:p>
          <a:p>
            <a:pPr algn="ctr"/>
            <a:endParaRPr lang="fr-FR" sz="2000" dirty="0">
              <a:solidFill>
                <a:schemeClr val="tx1"/>
              </a:solidFill>
            </a:endParaRPr>
          </a:p>
          <a:p>
            <a:pPr algn="ctr"/>
            <a:endParaRPr lang="fr-FR" sz="2000" dirty="0">
              <a:solidFill>
                <a:schemeClr val="tx1"/>
              </a:solidFill>
            </a:endParaRPr>
          </a:p>
        </p:txBody>
      </p:sp>
      <p:cxnSp>
        <p:nvCxnSpPr>
          <p:cNvPr id="15" name="Connecteur droit 14">
            <a:extLst>
              <a:ext uri="{FF2B5EF4-FFF2-40B4-BE49-F238E27FC236}">
                <a16:creationId xmlns:a16="http://schemas.microsoft.com/office/drawing/2014/main" id="{9C41B9E5-A080-323F-3BA2-F53C1A2E368B}"/>
              </a:ext>
            </a:extLst>
          </p:cNvPr>
          <p:cNvCxnSpPr>
            <a:cxnSpLocks/>
          </p:cNvCxnSpPr>
          <p:nvPr/>
        </p:nvCxnSpPr>
        <p:spPr>
          <a:xfrm>
            <a:off x="3480226" y="978758"/>
            <a:ext cx="0" cy="5342362"/>
          </a:xfrm>
          <a:prstGeom prst="line">
            <a:avLst/>
          </a:prstGeom>
          <a:ln w="76200">
            <a:solidFill>
              <a:schemeClr val="accent2">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9FB7E39-3BF9-600B-202E-357BE3676DC9}"/>
              </a:ext>
            </a:extLst>
          </p:cNvPr>
          <p:cNvSpPr/>
          <p:nvPr/>
        </p:nvSpPr>
        <p:spPr>
          <a:xfrm>
            <a:off x="11430279" y="1606536"/>
            <a:ext cx="329422" cy="28491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2EF208B-9169-7BEA-E859-0B0865F90A1D}"/>
              </a:ext>
            </a:extLst>
          </p:cNvPr>
          <p:cNvSpPr/>
          <p:nvPr/>
        </p:nvSpPr>
        <p:spPr>
          <a:xfrm>
            <a:off x="10447700" y="251204"/>
            <a:ext cx="1438088" cy="112257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Votre compte : vous retrouverez vos épingles</a:t>
            </a:r>
          </a:p>
        </p:txBody>
      </p:sp>
      <p:cxnSp>
        <p:nvCxnSpPr>
          <p:cNvPr id="18" name="Connecteur droit avec flèche 17">
            <a:extLst>
              <a:ext uri="{FF2B5EF4-FFF2-40B4-BE49-F238E27FC236}">
                <a16:creationId xmlns:a16="http://schemas.microsoft.com/office/drawing/2014/main" id="{DBB56CC2-0AE5-EC7D-D423-91D6A2338F96}"/>
              </a:ext>
            </a:extLst>
          </p:cNvPr>
          <p:cNvCxnSpPr>
            <a:cxnSpLocks/>
            <a:stCxn id="16" idx="0"/>
            <a:endCxn id="17" idx="2"/>
          </p:cNvCxnSpPr>
          <p:nvPr/>
        </p:nvCxnSpPr>
        <p:spPr>
          <a:xfrm flipH="1" flipV="1">
            <a:off x="11166744" y="1373777"/>
            <a:ext cx="428246" cy="232759"/>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C1DF853-A525-0841-567B-480CD91DA25E}"/>
              </a:ext>
            </a:extLst>
          </p:cNvPr>
          <p:cNvSpPr/>
          <p:nvPr/>
        </p:nvSpPr>
        <p:spPr>
          <a:xfrm>
            <a:off x="11514672" y="4484861"/>
            <a:ext cx="371116" cy="367395"/>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13842543-C11D-AB21-8A4D-6FD54AE09133}"/>
              </a:ext>
            </a:extLst>
          </p:cNvPr>
          <p:cNvSpPr/>
          <p:nvPr/>
        </p:nvSpPr>
        <p:spPr>
          <a:xfrm>
            <a:off x="10118627" y="5471941"/>
            <a:ext cx="1235172" cy="696886"/>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créer une épingle</a:t>
            </a:r>
          </a:p>
        </p:txBody>
      </p:sp>
      <p:cxnSp>
        <p:nvCxnSpPr>
          <p:cNvPr id="33" name="Connecteur droit avec flèche 32">
            <a:extLst>
              <a:ext uri="{FF2B5EF4-FFF2-40B4-BE49-F238E27FC236}">
                <a16:creationId xmlns:a16="http://schemas.microsoft.com/office/drawing/2014/main" id="{C2A47F33-E544-16C0-6E28-89DA983C4C0A}"/>
              </a:ext>
            </a:extLst>
          </p:cNvPr>
          <p:cNvCxnSpPr>
            <a:cxnSpLocks/>
            <a:stCxn id="31" idx="3"/>
            <a:endCxn id="32" idx="0"/>
          </p:cNvCxnSpPr>
          <p:nvPr/>
        </p:nvCxnSpPr>
        <p:spPr>
          <a:xfrm flipH="1">
            <a:off x="10736213" y="4798452"/>
            <a:ext cx="832808" cy="673489"/>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F766AD66-6FBE-A67A-3C45-26F2EFA31830}"/>
              </a:ext>
            </a:extLst>
          </p:cNvPr>
          <p:cNvSpPr/>
          <p:nvPr/>
        </p:nvSpPr>
        <p:spPr>
          <a:xfrm>
            <a:off x="5974435" y="2221684"/>
            <a:ext cx="941758" cy="295447"/>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1B12DC6C-BC65-2636-CB2C-C294CAA87115}"/>
              </a:ext>
            </a:extLst>
          </p:cNvPr>
          <p:cNvSpPr/>
          <p:nvPr/>
        </p:nvSpPr>
        <p:spPr>
          <a:xfrm>
            <a:off x="7872909" y="4828893"/>
            <a:ext cx="306010" cy="288818"/>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0A8F9A91-91CB-79ED-AF5C-BED22FABB895}"/>
              </a:ext>
            </a:extLst>
          </p:cNvPr>
          <p:cNvSpPr/>
          <p:nvPr/>
        </p:nvSpPr>
        <p:spPr>
          <a:xfrm>
            <a:off x="11142429" y="1612700"/>
            <a:ext cx="287866" cy="272582"/>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avec flèche 47">
            <a:extLst>
              <a:ext uri="{FF2B5EF4-FFF2-40B4-BE49-F238E27FC236}">
                <a16:creationId xmlns:a16="http://schemas.microsoft.com/office/drawing/2014/main" id="{8FF4526E-05C3-A7A4-A1C3-1E9727CB5E1A}"/>
              </a:ext>
            </a:extLst>
          </p:cNvPr>
          <p:cNvCxnSpPr>
            <a:cxnSpLocks/>
            <a:stCxn id="45" idx="0"/>
            <a:endCxn id="57" idx="2"/>
          </p:cNvCxnSpPr>
          <p:nvPr/>
        </p:nvCxnSpPr>
        <p:spPr>
          <a:xfrm flipH="1" flipV="1">
            <a:off x="5569698" y="1408908"/>
            <a:ext cx="875616" cy="81277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8761EE58-6DB6-DA5E-6CB3-9BEC89BC78A9}"/>
              </a:ext>
            </a:extLst>
          </p:cNvPr>
          <p:cNvCxnSpPr>
            <a:cxnSpLocks/>
            <a:stCxn id="46" idx="2"/>
            <a:endCxn id="58" idx="0"/>
          </p:cNvCxnSpPr>
          <p:nvPr/>
        </p:nvCxnSpPr>
        <p:spPr>
          <a:xfrm flipH="1">
            <a:off x="7281099" y="4973302"/>
            <a:ext cx="591810" cy="51210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F41524A-2C28-ACA7-8A6C-A3D0665554DA}"/>
              </a:ext>
            </a:extLst>
          </p:cNvPr>
          <p:cNvCxnSpPr>
            <a:cxnSpLocks/>
            <a:stCxn id="47" idx="1"/>
            <a:endCxn id="60" idx="3"/>
          </p:cNvCxnSpPr>
          <p:nvPr/>
        </p:nvCxnSpPr>
        <p:spPr>
          <a:xfrm flipH="1" flipV="1">
            <a:off x="9830625" y="1189524"/>
            <a:ext cx="1353961" cy="46309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0149ABD-5896-86A7-A6B0-CC10B53C77D7}"/>
              </a:ext>
            </a:extLst>
          </p:cNvPr>
          <p:cNvSpPr/>
          <p:nvPr/>
        </p:nvSpPr>
        <p:spPr>
          <a:xfrm>
            <a:off x="4662538" y="978758"/>
            <a:ext cx="1814320" cy="43015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sauvegarder ce qui vous plaît</a:t>
            </a:r>
          </a:p>
        </p:txBody>
      </p:sp>
      <p:sp>
        <p:nvSpPr>
          <p:cNvPr id="58" name="Rectangle 57">
            <a:extLst>
              <a:ext uri="{FF2B5EF4-FFF2-40B4-BE49-F238E27FC236}">
                <a16:creationId xmlns:a16="http://schemas.microsoft.com/office/drawing/2014/main" id="{2A29D82B-58B0-AEF6-8E7B-FF06CF49983F}"/>
              </a:ext>
            </a:extLst>
          </p:cNvPr>
          <p:cNvSpPr/>
          <p:nvPr/>
        </p:nvSpPr>
        <p:spPr>
          <a:xfrm>
            <a:off x="6689943" y="5485402"/>
            <a:ext cx="1182311" cy="6834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Pour partager </a:t>
            </a:r>
          </a:p>
        </p:txBody>
      </p:sp>
      <p:sp>
        <p:nvSpPr>
          <p:cNvPr id="60" name="Rectangle 59">
            <a:extLst>
              <a:ext uri="{FF2B5EF4-FFF2-40B4-BE49-F238E27FC236}">
                <a16:creationId xmlns:a16="http://schemas.microsoft.com/office/drawing/2014/main" id="{E2174F2F-6ECC-5B0D-F31B-860E8C41066A}"/>
              </a:ext>
            </a:extLst>
          </p:cNvPr>
          <p:cNvSpPr/>
          <p:nvPr/>
        </p:nvSpPr>
        <p:spPr>
          <a:xfrm>
            <a:off x="8648314" y="847811"/>
            <a:ext cx="1182311" cy="6834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Boîte de réception</a:t>
            </a:r>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5601" y="266896"/>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pic>
        <p:nvPicPr>
          <p:cNvPr id="34" name="Image 33">
            <a:extLst>
              <a:ext uri="{FF2B5EF4-FFF2-40B4-BE49-F238E27FC236}">
                <a16:creationId xmlns:a16="http://schemas.microsoft.com/office/drawing/2014/main" id="{D3210EAF-FFC8-14C9-C13A-B7926DB6BB99}"/>
              </a:ext>
            </a:extLst>
          </p:cNvPr>
          <p:cNvPicPr>
            <a:picLocks noChangeAspect="1"/>
          </p:cNvPicPr>
          <p:nvPr/>
        </p:nvPicPr>
        <p:blipFill rotWithShape="1">
          <a:blip r:embed="rId4"/>
          <a:srcRect l="76497" t="5831" r="9265" b="49077"/>
          <a:stretch/>
        </p:blipFill>
        <p:spPr>
          <a:xfrm>
            <a:off x="4433640" y="35360"/>
            <a:ext cx="702606" cy="700122"/>
          </a:xfrm>
          <a:prstGeom prst="rect">
            <a:avLst/>
          </a:prstGeom>
        </p:spPr>
      </p:pic>
    </p:spTree>
    <p:extLst>
      <p:ext uri="{BB962C8B-B14F-4D97-AF65-F5344CB8AC3E}">
        <p14:creationId xmlns:p14="http://schemas.microsoft.com/office/powerpoint/2010/main" val="565401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327579"/>
            <a:ext cx="10515600" cy="1325563"/>
          </a:xfrm>
        </p:spPr>
        <p:txBody>
          <a:bodyPr>
            <a:normAutofit/>
          </a:bodyPr>
          <a:lstStyle/>
          <a:p>
            <a:pPr algn="ctr"/>
            <a:r>
              <a:rPr lang="fr-FR" sz="4000" dirty="0"/>
              <a:t>Tout un programme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749723"/>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DEB4D0F-642E-4B59-9FE9-5923A3A08865}"/>
              </a:ext>
            </a:extLst>
          </p:cNvPr>
          <p:cNvSpPr txBox="1"/>
          <p:nvPr/>
        </p:nvSpPr>
        <p:spPr>
          <a:xfrm>
            <a:off x="3212056" y="997984"/>
            <a:ext cx="5398544" cy="1077218"/>
          </a:xfrm>
          <a:prstGeom prst="rect">
            <a:avLst/>
          </a:prstGeom>
          <a:noFill/>
        </p:spPr>
        <p:txBody>
          <a:bodyPr wrap="square" rtlCol="0">
            <a:spAutoFit/>
          </a:bodyPr>
          <a:lstStyle/>
          <a:p>
            <a:pPr algn="ctr"/>
            <a:r>
              <a:rPr lang="fr-FR" sz="3200" b="1" dirty="0"/>
              <a:t>Envie d’approfondir ?</a:t>
            </a:r>
          </a:p>
          <a:p>
            <a:pPr algn="ctr"/>
            <a:r>
              <a:rPr lang="fr-FR" sz="3200" b="1" dirty="0"/>
              <a:t>👉 bit.ly/réseaux-</a:t>
            </a:r>
            <a:r>
              <a:rPr lang="fr-FR" sz="3200" b="1" dirty="0" err="1"/>
              <a:t>bonsclics</a:t>
            </a:r>
            <a:endParaRPr lang="fr-FR" sz="3200" b="1" dirty="0"/>
          </a:p>
        </p:txBody>
      </p:sp>
      <p:sp>
        <p:nvSpPr>
          <p:cNvPr id="6" name="Espace réservé de la date 5">
            <a:extLst>
              <a:ext uri="{FF2B5EF4-FFF2-40B4-BE49-F238E27FC236}">
                <a16:creationId xmlns:a16="http://schemas.microsoft.com/office/drawing/2014/main" id="{353BDC01-168B-4F8C-889B-6AA972B4CEBF}"/>
              </a:ext>
            </a:extLst>
          </p:cNvPr>
          <p:cNvSpPr>
            <a:spLocks noGrp="1"/>
          </p:cNvSpPr>
          <p:nvPr>
            <p:ph type="dt" sz="half" idx="10"/>
          </p:nvPr>
        </p:nvSpPr>
        <p:spPr/>
        <p:txBody>
          <a:bodyPr/>
          <a:lstStyle/>
          <a:p>
            <a:fld id="{F4628BB6-41EA-4B7A-88E8-6B46CA439191}" type="datetime1">
              <a:rPr lang="fr-FR" smtClean="0"/>
              <a:t>25/10/2022</a:t>
            </a:fld>
            <a:endParaRPr lang="fr-FR"/>
          </a:p>
        </p:txBody>
      </p:sp>
      <p:sp>
        <p:nvSpPr>
          <p:cNvPr id="7" name="Espace réservé du pied de page 6">
            <a:extLst>
              <a:ext uri="{FF2B5EF4-FFF2-40B4-BE49-F238E27FC236}">
                <a16:creationId xmlns:a16="http://schemas.microsoft.com/office/drawing/2014/main" id="{61CEE913-116D-4E25-B152-6B3087B29A23}"/>
              </a:ext>
            </a:extLst>
          </p:cNvPr>
          <p:cNvSpPr>
            <a:spLocks noGrp="1"/>
          </p:cNvSpPr>
          <p:nvPr>
            <p:ph type="ftr" sz="quarter" idx="11"/>
          </p:nvPr>
        </p:nvSpPr>
        <p:spPr/>
        <p:txBody>
          <a:bodyPr/>
          <a:lstStyle/>
          <a:p>
            <a:r>
              <a:rPr lang="fr-FR"/>
              <a:t>Réseaux sociaux</a:t>
            </a:r>
          </a:p>
        </p:txBody>
      </p:sp>
      <p:sp>
        <p:nvSpPr>
          <p:cNvPr id="8" name="Espace réservé du numéro de diapositive 7">
            <a:extLst>
              <a:ext uri="{FF2B5EF4-FFF2-40B4-BE49-F238E27FC236}">
                <a16:creationId xmlns:a16="http://schemas.microsoft.com/office/drawing/2014/main" id="{BEB49429-2F98-4146-BBA7-B7A292D69E3B}"/>
              </a:ext>
            </a:extLst>
          </p:cNvPr>
          <p:cNvSpPr>
            <a:spLocks noGrp="1"/>
          </p:cNvSpPr>
          <p:nvPr>
            <p:ph type="sldNum" sz="quarter" idx="12"/>
          </p:nvPr>
        </p:nvSpPr>
        <p:spPr/>
        <p:txBody>
          <a:bodyPr/>
          <a:lstStyle/>
          <a:p>
            <a:fld id="{214B496C-A674-488F-82D3-A6592634C02D}" type="slidenum">
              <a:rPr lang="fr-FR" smtClean="0"/>
              <a:t>32</a:t>
            </a:fld>
            <a:endParaRPr lang="fr-FR"/>
          </a:p>
        </p:txBody>
      </p:sp>
      <p:pic>
        <p:nvPicPr>
          <p:cNvPr id="13" name="Image 12">
            <a:extLst>
              <a:ext uri="{FF2B5EF4-FFF2-40B4-BE49-F238E27FC236}">
                <a16:creationId xmlns:a16="http://schemas.microsoft.com/office/drawing/2014/main" id="{32BE29CD-E797-72B7-BC9F-904C4D8E408B}"/>
              </a:ext>
            </a:extLst>
          </p:cNvPr>
          <p:cNvPicPr>
            <a:picLocks noChangeAspect="1"/>
          </p:cNvPicPr>
          <p:nvPr/>
        </p:nvPicPr>
        <p:blipFill rotWithShape="1">
          <a:blip r:embed="rId3"/>
          <a:srcRect b="9726"/>
          <a:stretch/>
        </p:blipFill>
        <p:spPr>
          <a:xfrm>
            <a:off x="1245394" y="2075202"/>
            <a:ext cx="9701213" cy="4335923"/>
          </a:xfrm>
          <a:prstGeom prst="rect">
            <a:avLst/>
          </a:prstGeom>
        </p:spPr>
      </p:pic>
      <p:sp>
        <p:nvSpPr>
          <p:cNvPr id="14" name="Ellipse 13">
            <a:extLst>
              <a:ext uri="{FF2B5EF4-FFF2-40B4-BE49-F238E27FC236}">
                <a16:creationId xmlns:a16="http://schemas.microsoft.com/office/drawing/2014/main" id="{3AE927A5-4EA7-970E-814C-FE51FDF2F3B6}"/>
              </a:ext>
            </a:extLst>
          </p:cNvPr>
          <p:cNvSpPr/>
          <p:nvPr/>
        </p:nvSpPr>
        <p:spPr>
          <a:xfrm>
            <a:off x="1245394" y="5820628"/>
            <a:ext cx="2955132" cy="590497"/>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772B6876-3B7F-EEF4-3371-B9560CA35AB5}"/>
              </a:ext>
            </a:extLst>
          </p:cNvPr>
          <p:cNvPicPr>
            <a:picLocks noChangeAspect="1"/>
          </p:cNvPicPr>
          <p:nvPr/>
        </p:nvPicPr>
        <p:blipFill>
          <a:blip r:embed="rId4"/>
          <a:stretch>
            <a:fillRect/>
          </a:stretch>
        </p:blipFill>
        <p:spPr>
          <a:xfrm>
            <a:off x="5444227" y="4207961"/>
            <a:ext cx="5366418" cy="2443637"/>
          </a:xfrm>
          <a:prstGeom prst="rect">
            <a:avLst/>
          </a:prstGeom>
          <a:ln>
            <a:solidFill>
              <a:schemeClr val="accent2">
                <a:lumMod val="50000"/>
              </a:schemeClr>
            </a:solidFill>
          </a:ln>
        </p:spPr>
      </p:pic>
      <p:cxnSp>
        <p:nvCxnSpPr>
          <p:cNvPr id="17" name="Connecteur droit avec flèche 16">
            <a:extLst>
              <a:ext uri="{FF2B5EF4-FFF2-40B4-BE49-F238E27FC236}">
                <a16:creationId xmlns:a16="http://schemas.microsoft.com/office/drawing/2014/main" id="{8AB1C67D-F488-0788-6EE0-7DC45F24C750}"/>
              </a:ext>
            </a:extLst>
          </p:cNvPr>
          <p:cNvCxnSpPr>
            <a:cxnSpLocks/>
            <a:stCxn id="14" idx="6"/>
            <a:endCxn id="16" idx="1"/>
          </p:cNvCxnSpPr>
          <p:nvPr/>
        </p:nvCxnSpPr>
        <p:spPr>
          <a:xfrm flipV="1">
            <a:off x="4200526" y="5429780"/>
            <a:ext cx="1243701" cy="68609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26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449347"/>
            <a:ext cx="10515600" cy="1325563"/>
          </a:xfrm>
          <a:solidFill>
            <a:schemeClr val="accent2">
              <a:lumMod val="50000"/>
            </a:schemeClr>
          </a:solidFill>
          <a:ln>
            <a:solidFill>
              <a:schemeClr val="accent2">
                <a:lumMod val="50000"/>
              </a:schemeClr>
            </a:solidFill>
          </a:ln>
        </p:spPr>
        <p:txBody>
          <a:bodyPr>
            <a:normAutofit/>
          </a:bodyPr>
          <a:lstStyle/>
          <a:p>
            <a:pPr algn="ctr"/>
            <a:r>
              <a:rPr lang="fr-FR" sz="4000" dirty="0"/>
              <a:t>🔒 </a:t>
            </a:r>
            <a:r>
              <a:rPr lang="fr-FR" sz="4000" b="1" dirty="0">
                <a:solidFill>
                  <a:srgbClr val="F6F6F9"/>
                </a:solidFill>
              </a:rPr>
              <a:t>Un peu de sécurité</a:t>
            </a:r>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E9B8FC7C-3F44-449E-B94E-9548F6FA9F12}"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33</a:t>
            </a:fld>
            <a:endParaRPr lang="fr-FR"/>
          </a:p>
        </p:txBody>
      </p:sp>
    </p:spTree>
    <p:extLst>
      <p:ext uri="{BB962C8B-B14F-4D97-AF65-F5344CB8AC3E}">
        <p14:creationId xmlns:p14="http://schemas.microsoft.com/office/powerpoint/2010/main" val="897643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4273149" y="1868857"/>
            <a:ext cx="3645699" cy="4154984"/>
          </a:xfrm>
          <a:prstGeom prst="rect">
            <a:avLst/>
          </a:prstGeom>
          <a:noFill/>
        </p:spPr>
        <p:txBody>
          <a:bodyPr wrap="square">
            <a:spAutoFit/>
          </a:bodyPr>
          <a:lstStyle/>
          <a:p>
            <a:r>
              <a:rPr lang="fr-FR" sz="2400" dirty="0"/>
              <a:t>🤬 Le cyber harcèlement</a:t>
            </a:r>
          </a:p>
          <a:p>
            <a:endParaRPr lang="fr-FR" sz="2400" dirty="0"/>
          </a:p>
          <a:p>
            <a:r>
              <a:rPr lang="fr-FR" sz="2400" dirty="0"/>
              <a:t>📰 Les fake news</a:t>
            </a:r>
          </a:p>
          <a:p>
            <a:r>
              <a:rPr lang="fr-FR" sz="2400" dirty="0"/>
              <a:t> </a:t>
            </a:r>
          </a:p>
          <a:p>
            <a:r>
              <a:rPr lang="fr-FR" sz="2400" dirty="0"/>
              <a:t>📲 Addiction aux écrans</a:t>
            </a:r>
          </a:p>
          <a:p>
            <a:endParaRPr lang="fr-FR" sz="2400" dirty="0"/>
          </a:p>
          <a:p>
            <a:r>
              <a:rPr lang="fr-FR" sz="2400" dirty="0"/>
              <a:t>🎭 Usurpation d’identité</a:t>
            </a:r>
          </a:p>
          <a:p>
            <a:endParaRPr lang="fr-FR" sz="2400" dirty="0"/>
          </a:p>
          <a:p>
            <a:r>
              <a:rPr lang="fr-FR" sz="2400" dirty="0"/>
              <a:t>🚔 Arnaques en ligne</a:t>
            </a:r>
          </a:p>
          <a:p>
            <a:r>
              <a:rPr lang="fr-FR" sz="2400" dirty="0"/>
              <a:t>		</a:t>
            </a:r>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E9B8FC7C-3F44-449E-B94E-9548F6FA9F12}"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34</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1124156"/>
            <a:ext cx="4049008" cy="461665"/>
          </a:xfrm>
          <a:prstGeom prst="rect">
            <a:avLst/>
          </a:prstGeom>
          <a:noFill/>
        </p:spPr>
        <p:txBody>
          <a:bodyPr wrap="square">
            <a:spAutoFit/>
          </a:bodyPr>
          <a:lstStyle/>
          <a:p>
            <a:r>
              <a:rPr lang="fr-FR" sz="2400" b="1" dirty="0"/>
              <a:t>Quels risques nous guettent ?</a:t>
            </a:r>
          </a:p>
        </p:txBody>
      </p:sp>
    </p:spTree>
    <p:extLst>
      <p:ext uri="{BB962C8B-B14F-4D97-AF65-F5344CB8AC3E}">
        <p14:creationId xmlns:p14="http://schemas.microsoft.com/office/powerpoint/2010/main" val="1661450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350570" y="1253311"/>
            <a:ext cx="3645699" cy="1569660"/>
          </a:xfrm>
          <a:prstGeom prst="rect">
            <a:avLst/>
          </a:prstGeom>
          <a:noFill/>
        </p:spPr>
        <p:txBody>
          <a:bodyPr wrap="square">
            <a:spAutoFit/>
          </a:bodyPr>
          <a:lstStyle/>
          <a:p>
            <a:r>
              <a:rPr lang="fr-FR" sz="2400" dirty="0"/>
              <a:t>🤬 Le cyber harcèlement</a:t>
            </a:r>
          </a:p>
          <a:p>
            <a:endParaRPr lang="fr-FR" sz="2400" dirty="0"/>
          </a:p>
          <a:p>
            <a:endParaRPr lang="fr-FR" sz="2400" dirty="0"/>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6253A831-FBBE-4644-AB08-25FC40FAD6C0}"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35</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779426"/>
            <a:ext cx="4049008" cy="461665"/>
          </a:xfrm>
          <a:prstGeom prst="rect">
            <a:avLst/>
          </a:prstGeom>
          <a:noFill/>
        </p:spPr>
        <p:txBody>
          <a:bodyPr wrap="square">
            <a:spAutoFit/>
          </a:bodyPr>
          <a:lstStyle/>
          <a:p>
            <a:pPr algn="ctr"/>
            <a:r>
              <a:rPr lang="fr-FR" sz="24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6095998" y="1207287"/>
            <a:ext cx="5800253" cy="1569660"/>
          </a:xfrm>
          <a:prstGeom prst="rect">
            <a:avLst/>
          </a:prstGeom>
          <a:noFill/>
        </p:spPr>
        <p:txBody>
          <a:bodyPr wrap="square">
            <a:spAutoFit/>
          </a:bodyPr>
          <a:lstStyle/>
          <a:p>
            <a:r>
              <a:rPr lang="fr-FR" sz="2400" dirty="0"/>
              <a:t>👉 le dénoncer</a:t>
            </a:r>
          </a:p>
          <a:p>
            <a:endParaRPr lang="fr-FR" sz="2400" dirty="0"/>
          </a:p>
          <a:p>
            <a:endParaRPr lang="fr-FR" sz="2400" dirty="0"/>
          </a:p>
          <a:p>
            <a:endParaRPr lang="fr-FR" sz="2400" dirty="0"/>
          </a:p>
        </p:txBody>
      </p:sp>
      <p:sp>
        <p:nvSpPr>
          <p:cNvPr id="13" name="ZoneTexte 12">
            <a:extLst>
              <a:ext uri="{FF2B5EF4-FFF2-40B4-BE49-F238E27FC236}">
                <a16:creationId xmlns:a16="http://schemas.microsoft.com/office/drawing/2014/main" id="{DCD4BB88-FD71-4C64-8E46-2821408CE465}"/>
              </a:ext>
            </a:extLst>
          </p:cNvPr>
          <p:cNvSpPr txBox="1"/>
          <p:nvPr/>
        </p:nvSpPr>
        <p:spPr>
          <a:xfrm>
            <a:off x="1092025" y="1746424"/>
            <a:ext cx="9808488" cy="369332"/>
          </a:xfrm>
          <a:prstGeom prst="rect">
            <a:avLst/>
          </a:prstGeom>
          <a:noFill/>
        </p:spPr>
        <p:txBody>
          <a:bodyPr wrap="square">
            <a:spAutoFit/>
          </a:bodyPr>
          <a:lstStyle/>
          <a:p>
            <a:pPr algn="ctr"/>
            <a:r>
              <a:rPr lang="fr-FR" dirty="0"/>
              <a:t>https://www.education.gouv.fr/non-au-harcelement/qu-est-ce-que-le-cyberharcelement-325358</a:t>
            </a:r>
          </a:p>
        </p:txBody>
      </p:sp>
    </p:spTree>
    <p:extLst>
      <p:ext uri="{BB962C8B-B14F-4D97-AF65-F5344CB8AC3E}">
        <p14:creationId xmlns:p14="http://schemas.microsoft.com/office/powerpoint/2010/main" val="636639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350570" y="1253311"/>
            <a:ext cx="3645699" cy="2677656"/>
          </a:xfrm>
          <a:prstGeom prst="rect">
            <a:avLst/>
          </a:prstGeom>
          <a:noFill/>
        </p:spPr>
        <p:txBody>
          <a:bodyPr wrap="square">
            <a:spAutoFit/>
          </a:bodyPr>
          <a:lstStyle/>
          <a:p>
            <a:r>
              <a:rPr lang="fr-FR" sz="2400" dirty="0"/>
              <a:t>🤬 Le cyber harcèlement</a:t>
            </a:r>
          </a:p>
          <a:p>
            <a:endParaRPr lang="fr-FR" sz="2400" dirty="0"/>
          </a:p>
          <a:p>
            <a:endParaRPr lang="fr-FR" sz="2400" dirty="0"/>
          </a:p>
          <a:p>
            <a:r>
              <a:rPr lang="fr-FR" sz="2400" dirty="0"/>
              <a:t>📰 Les fake news</a:t>
            </a:r>
          </a:p>
          <a:p>
            <a:endParaRPr lang="fr-FR" sz="2400" dirty="0"/>
          </a:p>
          <a:p>
            <a:r>
              <a:rPr lang="fr-FR" sz="2400" dirty="0"/>
              <a:t> </a:t>
            </a:r>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260EC25B-150F-46D9-8DAB-16A50B376BDF}"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36</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779426"/>
            <a:ext cx="4049008" cy="461665"/>
          </a:xfrm>
          <a:prstGeom prst="rect">
            <a:avLst/>
          </a:prstGeom>
          <a:noFill/>
        </p:spPr>
        <p:txBody>
          <a:bodyPr wrap="square">
            <a:spAutoFit/>
          </a:bodyPr>
          <a:lstStyle/>
          <a:p>
            <a:pPr algn="ctr"/>
            <a:r>
              <a:rPr lang="fr-FR" sz="24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6095998" y="1207287"/>
            <a:ext cx="5800253" cy="2677656"/>
          </a:xfrm>
          <a:prstGeom prst="rect">
            <a:avLst/>
          </a:prstGeom>
          <a:noFill/>
        </p:spPr>
        <p:txBody>
          <a:bodyPr wrap="square">
            <a:spAutoFit/>
          </a:bodyPr>
          <a:lstStyle/>
          <a:p>
            <a:r>
              <a:rPr lang="fr-FR" sz="2400" dirty="0"/>
              <a:t>👉 le dénoncer</a:t>
            </a:r>
          </a:p>
          <a:p>
            <a:endParaRPr lang="fr-FR" sz="2400" dirty="0"/>
          </a:p>
          <a:p>
            <a:endParaRPr lang="fr-FR" sz="2400" dirty="0"/>
          </a:p>
          <a:p>
            <a:r>
              <a:rPr lang="fr-FR" sz="2400" dirty="0"/>
              <a:t>🔍 Se renseigner</a:t>
            </a:r>
          </a:p>
          <a:p>
            <a:endParaRPr lang="fr-FR" sz="2400" dirty="0"/>
          </a:p>
          <a:p>
            <a:r>
              <a:rPr lang="fr-FR" sz="2400" dirty="0"/>
              <a:t> </a:t>
            </a:r>
          </a:p>
          <a:p>
            <a:endParaRPr lang="fr-FR" sz="2400" dirty="0"/>
          </a:p>
        </p:txBody>
      </p:sp>
      <p:sp>
        <p:nvSpPr>
          <p:cNvPr id="13" name="ZoneTexte 12">
            <a:extLst>
              <a:ext uri="{FF2B5EF4-FFF2-40B4-BE49-F238E27FC236}">
                <a16:creationId xmlns:a16="http://schemas.microsoft.com/office/drawing/2014/main" id="{DCD4BB88-FD71-4C64-8E46-2821408CE465}"/>
              </a:ext>
            </a:extLst>
          </p:cNvPr>
          <p:cNvSpPr txBox="1"/>
          <p:nvPr/>
        </p:nvSpPr>
        <p:spPr>
          <a:xfrm>
            <a:off x="1092025" y="1746424"/>
            <a:ext cx="9808488" cy="369332"/>
          </a:xfrm>
          <a:prstGeom prst="rect">
            <a:avLst/>
          </a:prstGeom>
          <a:noFill/>
        </p:spPr>
        <p:txBody>
          <a:bodyPr wrap="square">
            <a:spAutoFit/>
          </a:bodyPr>
          <a:lstStyle/>
          <a:p>
            <a:pPr algn="ctr"/>
            <a:r>
              <a:rPr lang="fr-FR" dirty="0"/>
              <a:t>https://www.education.gouv.fr/non-au-harcelement/qu-est-ce-que-le-cyberharcelement-325358</a:t>
            </a:r>
          </a:p>
        </p:txBody>
      </p:sp>
      <p:sp>
        <p:nvSpPr>
          <p:cNvPr id="14" name="ZoneTexte 13">
            <a:extLst>
              <a:ext uri="{FF2B5EF4-FFF2-40B4-BE49-F238E27FC236}">
                <a16:creationId xmlns:a16="http://schemas.microsoft.com/office/drawing/2014/main" id="{ECEDDC66-5FCF-4F82-AEEB-3D6094BE8FA1}"/>
              </a:ext>
            </a:extLst>
          </p:cNvPr>
          <p:cNvSpPr txBox="1"/>
          <p:nvPr/>
        </p:nvSpPr>
        <p:spPr>
          <a:xfrm>
            <a:off x="1191754" y="2807390"/>
            <a:ext cx="9609030" cy="369332"/>
          </a:xfrm>
          <a:prstGeom prst="rect">
            <a:avLst/>
          </a:prstGeom>
          <a:noFill/>
        </p:spPr>
        <p:txBody>
          <a:bodyPr wrap="square">
            <a:spAutoFit/>
          </a:bodyPr>
          <a:lstStyle/>
          <a:p>
            <a:pPr algn="ctr"/>
            <a:r>
              <a:rPr lang="fr-FR" dirty="0"/>
              <a:t>https://www.lemonde.fr/verification/</a:t>
            </a:r>
          </a:p>
        </p:txBody>
      </p:sp>
    </p:spTree>
    <p:extLst>
      <p:ext uri="{BB962C8B-B14F-4D97-AF65-F5344CB8AC3E}">
        <p14:creationId xmlns:p14="http://schemas.microsoft.com/office/powerpoint/2010/main" val="1781935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350570" y="1253311"/>
            <a:ext cx="3645699" cy="3785652"/>
          </a:xfrm>
          <a:prstGeom prst="rect">
            <a:avLst/>
          </a:prstGeom>
          <a:noFill/>
        </p:spPr>
        <p:txBody>
          <a:bodyPr wrap="square">
            <a:spAutoFit/>
          </a:bodyPr>
          <a:lstStyle/>
          <a:p>
            <a:r>
              <a:rPr lang="fr-FR" sz="2400" dirty="0"/>
              <a:t>🤬 Le cyber harcèlement</a:t>
            </a:r>
          </a:p>
          <a:p>
            <a:endParaRPr lang="fr-FR" sz="2400" dirty="0"/>
          </a:p>
          <a:p>
            <a:endParaRPr lang="fr-FR" sz="2400" dirty="0"/>
          </a:p>
          <a:p>
            <a:r>
              <a:rPr lang="fr-FR" sz="2400" dirty="0"/>
              <a:t>📰 Les fake news</a:t>
            </a:r>
          </a:p>
          <a:p>
            <a:endParaRPr lang="fr-FR" sz="2400" dirty="0"/>
          </a:p>
          <a:p>
            <a:r>
              <a:rPr lang="fr-FR" sz="2400" dirty="0"/>
              <a:t> </a:t>
            </a:r>
          </a:p>
          <a:p>
            <a:r>
              <a:rPr lang="fr-FR" sz="2400" dirty="0"/>
              <a:t>📲 Addiction aux écrans</a:t>
            </a:r>
          </a:p>
          <a:p>
            <a:endParaRPr lang="fr-FR" sz="2400" dirty="0"/>
          </a:p>
          <a:p>
            <a:endParaRPr lang="fr-FR" sz="2400" dirty="0"/>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EF52E7CE-51A6-4444-AEF7-CDDC1B880B8F}"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37</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779426"/>
            <a:ext cx="4049008" cy="461665"/>
          </a:xfrm>
          <a:prstGeom prst="rect">
            <a:avLst/>
          </a:prstGeom>
          <a:noFill/>
        </p:spPr>
        <p:txBody>
          <a:bodyPr wrap="square">
            <a:spAutoFit/>
          </a:bodyPr>
          <a:lstStyle/>
          <a:p>
            <a:pPr algn="ctr"/>
            <a:r>
              <a:rPr lang="fr-FR" sz="24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6095998" y="1207287"/>
            <a:ext cx="5800253" cy="3785652"/>
          </a:xfrm>
          <a:prstGeom prst="rect">
            <a:avLst/>
          </a:prstGeom>
          <a:noFill/>
        </p:spPr>
        <p:txBody>
          <a:bodyPr wrap="square">
            <a:spAutoFit/>
          </a:bodyPr>
          <a:lstStyle/>
          <a:p>
            <a:r>
              <a:rPr lang="fr-FR" sz="2400" dirty="0"/>
              <a:t>👉 le dénoncer</a:t>
            </a:r>
          </a:p>
          <a:p>
            <a:endParaRPr lang="fr-FR" sz="2400" dirty="0"/>
          </a:p>
          <a:p>
            <a:endParaRPr lang="fr-FR" sz="2400" dirty="0"/>
          </a:p>
          <a:p>
            <a:r>
              <a:rPr lang="fr-FR" sz="2400" dirty="0"/>
              <a:t>🔍 Se renseigner</a:t>
            </a:r>
          </a:p>
          <a:p>
            <a:endParaRPr lang="fr-FR" sz="2400" dirty="0"/>
          </a:p>
          <a:p>
            <a:r>
              <a:rPr lang="fr-FR" sz="2400" dirty="0"/>
              <a:t> </a:t>
            </a:r>
          </a:p>
          <a:p>
            <a:r>
              <a:rPr lang="fr-FR" sz="2400" dirty="0"/>
              <a:t>❌ Limiter son temps sur les écrans</a:t>
            </a:r>
          </a:p>
          <a:p>
            <a:endParaRPr lang="fr-FR" sz="2400" dirty="0"/>
          </a:p>
          <a:p>
            <a:endParaRPr lang="fr-FR" sz="2400" dirty="0"/>
          </a:p>
          <a:p>
            <a:r>
              <a:rPr lang="fr-FR" sz="2400" dirty="0"/>
              <a:t> </a:t>
            </a:r>
          </a:p>
        </p:txBody>
      </p:sp>
      <p:sp>
        <p:nvSpPr>
          <p:cNvPr id="13" name="ZoneTexte 12">
            <a:extLst>
              <a:ext uri="{FF2B5EF4-FFF2-40B4-BE49-F238E27FC236}">
                <a16:creationId xmlns:a16="http://schemas.microsoft.com/office/drawing/2014/main" id="{DCD4BB88-FD71-4C64-8E46-2821408CE465}"/>
              </a:ext>
            </a:extLst>
          </p:cNvPr>
          <p:cNvSpPr txBox="1"/>
          <p:nvPr/>
        </p:nvSpPr>
        <p:spPr>
          <a:xfrm>
            <a:off x="1092025" y="1746424"/>
            <a:ext cx="9808488" cy="369332"/>
          </a:xfrm>
          <a:prstGeom prst="rect">
            <a:avLst/>
          </a:prstGeom>
          <a:noFill/>
        </p:spPr>
        <p:txBody>
          <a:bodyPr wrap="square">
            <a:spAutoFit/>
          </a:bodyPr>
          <a:lstStyle/>
          <a:p>
            <a:pPr algn="ctr"/>
            <a:r>
              <a:rPr lang="fr-FR" dirty="0"/>
              <a:t>https://www.education.gouv.fr/non-au-harcelement/qu-est-ce-que-le-cyberharcelement-325358</a:t>
            </a:r>
          </a:p>
        </p:txBody>
      </p:sp>
      <p:sp>
        <p:nvSpPr>
          <p:cNvPr id="14" name="ZoneTexte 13">
            <a:extLst>
              <a:ext uri="{FF2B5EF4-FFF2-40B4-BE49-F238E27FC236}">
                <a16:creationId xmlns:a16="http://schemas.microsoft.com/office/drawing/2014/main" id="{ECEDDC66-5FCF-4F82-AEEB-3D6094BE8FA1}"/>
              </a:ext>
            </a:extLst>
          </p:cNvPr>
          <p:cNvSpPr txBox="1"/>
          <p:nvPr/>
        </p:nvSpPr>
        <p:spPr>
          <a:xfrm>
            <a:off x="1191754" y="2807390"/>
            <a:ext cx="9609030" cy="369332"/>
          </a:xfrm>
          <a:prstGeom prst="rect">
            <a:avLst/>
          </a:prstGeom>
          <a:noFill/>
        </p:spPr>
        <p:txBody>
          <a:bodyPr wrap="square">
            <a:spAutoFit/>
          </a:bodyPr>
          <a:lstStyle/>
          <a:p>
            <a:pPr algn="ctr"/>
            <a:r>
              <a:rPr lang="fr-FR" dirty="0"/>
              <a:t>https://www.lemonde.fr/verification/</a:t>
            </a:r>
          </a:p>
        </p:txBody>
      </p:sp>
      <p:grpSp>
        <p:nvGrpSpPr>
          <p:cNvPr id="6" name="Groupe 5">
            <a:extLst>
              <a:ext uri="{FF2B5EF4-FFF2-40B4-BE49-F238E27FC236}">
                <a16:creationId xmlns:a16="http://schemas.microsoft.com/office/drawing/2014/main" id="{46DEE81E-AC4A-406A-BFEA-BFF46A2AD1E2}"/>
              </a:ext>
            </a:extLst>
          </p:cNvPr>
          <p:cNvGrpSpPr/>
          <p:nvPr/>
        </p:nvGrpSpPr>
        <p:grpSpPr>
          <a:xfrm>
            <a:off x="3726639" y="3984143"/>
            <a:ext cx="4539260" cy="503819"/>
            <a:chOff x="4071494" y="4023564"/>
            <a:chExt cx="4539260" cy="503819"/>
          </a:xfrm>
        </p:grpSpPr>
        <p:pic>
          <p:nvPicPr>
            <p:cNvPr id="4" name="Image 3">
              <a:extLst>
                <a:ext uri="{FF2B5EF4-FFF2-40B4-BE49-F238E27FC236}">
                  <a16:creationId xmlns:a16="http://schemas.microsoft.com/office/drawing/2014/main" id="{3D7D3681-0D94-4CFB-8796-FD28E2CE36F2}"/>
                </a:ext>
              </a:extLst>
            </p:cNvPr>
            <p:cNvPicPr>
              <a:picLocks noChangeAspect="1"/>
            </p:cNvPicPr>
            <p:nvPr/>
          </p:nvPicPr>
          <p:blipFill>
            <a:blip r:embed="rId3"/>
            <a:stretch>
              <a:fillRect/>
            </a:stretch>
          </p:blipFill>
          <p:spPr>
            <a:xfrm>
              <a:off x="4071494" y="4023564"/>
              <a:ext cx="498343" cy="503819"/>
            </a:xfrm>
            <a:prstGeom prst="rect">
              <a:avLst/>
            </a:prstGeom>
          </p:spPr>
        </p:pic>
        <p:sp>
          <p:nvSpPr>
            <p:cNvPr id="15" name="ZoneTexte 14">
              <a:extLst>
                <a:ext uri="{FF2B5EF4-FFF2-40B4-BE49-F238E27FC236}">
                  <a16:creationId xmlns:a16="http://schemas.microsoft.com/office/drawing/2014/main" id="{B46C391D-946B-43FE-99DA-50AFFD50C310}"/>
                </a:ext>
              </a:extLst>
            </p:cNvPr>
            <p:cNvSpPr txBox="1"/>
            <p:nvPr/>
          </p:nvSpPr>
          <p:spPr>
            <a:xfrm>
              <a:off x="4320666" y="4081037"/>
              <a:ext cx="4290088" cy="369332"/>
            </a:xfrm>
            <a:prstGeom prst="rect">
              <a:avLst/>
            </a:prstGeom>
            <a:noFill/>
          </p:spPr>
          <p:txBody>
            <a:bodyPr wrap="square">
              <a:spAutoFit/>
            </a:bodyPr>
            <a:lstStyle/>
            <a:p>
              <a:pPr algn="ctr"/>
              <a:r>
                <a:rPr lang="fr-FR" dirty="0"/>
                <a:t>Application antisocial sur le téléphone</a:t>
              </a:r>
            </a:p>
          </p:txBody>
        </p:sp>
      </p:grpSp>
    </p:spTree>
    <p:extLst>
      <p:ext uri="{BB962C8B-B14F-4D97-AF65-F5344CB8AC3E}">
        <p14:creationId xmlns:p14="http://schemas.microsoft.com/office/powerpoint/2010/main" val="1759023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350570" y="1253311"/>
            <a:ext cx="3645699" cy="4893647"/>
          </a:xfrm>
          <a:prstGeom prst="rect">
            <a:avLst/>
          </a:prstGeom>
          <a:noFill/>
        </p:spPr>
        <p:txBody>
          <a:bodyPr wrap="square">
            <a:spAutoFit/>
          </a:bodyPr>
          <a:lstStyle/>
          <a:p>
            <a:r>
              <a:rPr lang="fr-FR" sz="2400" dirty="0"/>
              <a:t>🤬 Le cyber harcèlement</a:t>
            </a:r>
          </a:p>
          <a:p>
            <a:endParaRPr lang="fr-FR" sz="2400" dirty="0"/>
          </a:p>
          <a:p>
            <a:endParaRPr lang="fr-FR" sz="2400" dirty="0"/>
          </a:p>
          <a:p>
            <a:r>
              <a:rPr lang="fr-FR" sz="2400" dirty="0"/>
              <a:t>📰 Les fake news</a:t>
            </a:r>
          </a:p>
          <a:p>
            <a:endParaRPr lang="fr-FR" sz="2400" dirty="0"/>
          </a:p>
          <a:p>
            <a:r>
              <a:rPr lang="fr-FR" sz="2400" dirty="0"/>
              <a:t> </a:t>
            </a:r>
          </a:p>
          <a:p>
            <a:r>
              <a:rPr lang="fr-FR" sz="2400" dirty="0"/>
              <a:t>📲 Addiction aux écrans</a:t>
            </a:r>
          </a:p>
          <a:p>
            <a:endParaRPr lang="fr-FR" sz="2400" dirty="0"/>
          </a:p>
          <a:p>
            <a:endParaRPr lang="fr-FR" sz="2400" dirty="0"/>
          </a:p>
          <a:p>
            <a:r>
              <a:rPr lang="fr-FR" sz="2400" dirty="0"/>
              <a:t>🎭 Usurpation d’identité</a:t>
            </a:r>
          </a:p>
          <a:p>
            <a:endParaRPr lang="fr-FR" sz="2400" dirty="0"/>
          </a:p>
          <a:p>
            <a:endParaRPr lang="fr-FR" sz="2400" dirty="0"/>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797F8CFD-16BA-44EB-8414-8AAC5340D44E}"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38</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779426"/>
            <a:ext cx="4049008" cy="461665"/>
          </a:xfrm>
          <a:prstGeom prst="rect">
            <a:avLst/>
          </a:prstGeom>
          <a:noFill/>
        </p:spPr>
        <p:txBody>
          <a:bodyPr wrap="square">
            <a:spAutoFit/>
          </a:bodyPr>
          <a:lstStyle/>
          <a:p>
            <a:pPr algn="ctr"/>
            <a:r>
              <a:rPr lang="fr-FR" sz="24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6095998" y="1207287"/>
            <a:ext cx="5800253" cy="4893647"/>
          </a:xfrm>
          <a:prstGeom prst="rect">
            <a:avLst/>
          </a:prstGeom>
          <a:noFill/>
        </p:spPr>
        <p:txBody>
          <a:bodyPr wrap="square">
            <a:spAutoFit/>
          </a:bodyPr>
          <a:lstStyle/>
          <a:p>
            <a:r>
              <a:rPr lang="fr-FR" sz="2400" dirty="0"/>
              <a:t>👉 le dénoncer</a:t>
            </a:r>
          </a:p>
          <a:p>
            <a:endParaRPr lang="fr-FR" sz="2400" dirty="0"/>
          </a:p>
          <a:p>
            <a:endParaRPr lang="fr-FR" sz="2400" dirty="0"/>
          </a:p>
          <a:p>
            <a:r>
              <a:rPr lang="fr-FR" sz="2400" dirty="0"/>
              <a:t>🔍 Se renseigner</a:t>
            </a:r>
          </a:p>
          <a:p>
            <a:endParaRPr lang="fr-FR" sz="2400" dirty="0"/>
          </a:p>
          <a:p>
            <a:r>
              <a:rPr lang="fr-FR" sz="2400" dirty="0"/>
              <a:t> </a:t>
            </a:r>
          </a:p>
          <a:p>
            <a:r>
              <a:rPr lang="fr-FR" sz="2400" dirty="0"/>
              <a:t>❌ Limiter son temps sur les écrans</a:t>
            </a:r>
          </a:p>
          <a:p>
            <a:endParaRPr lang="fr-FR" sz="2400" dirty="0"/>
          </a:p>
          <a:p>
            <a:endParaRPr lang="fr-FR" sz="2400" dirty="0"/>
          </a:p>
          <a:p>
            <a:r>
              <a:rPr lang="fr-FR" sz="2400" dirty="0"/>
              <a:t> ❗ Ne pas partager de données personnelles</a:t>
            </a:r>
          </a:p>
          <a:p>
            <a:endParaRPr lang="fr-FR" sz="2400" dirty="0"/>
          </a:p>
          <a:p>
            <a:endParaRPr lang="fr-FR" sz="2400" dirty="0"/>
          </a:p>
          <a:p>
            <a:endParaRPr lang="fr-FR" sz="2400" dirty="0"/>
          </a:p>
        </p:txBody>
      </p:sp>
      <p:sp>
        <p:nvSpPr>
          <p:cNvPr id="13" name="ZoneTexte 12">
            <a:extLst>
              <a:ext uri="{FF2B5EF4-FFF2-40B4-BE49-F238E27FC236}">
                <a16:creationId xmlns:a16="http://schemas.microsoft.com/office/drawing/2014/main" id="{DCD4BB88-FD71-4C64-8E46-2821408CE465}"/>
              </a:ext>
            </a:extLst>
          </p:cNvPr>
          <p:cNvSpPr txBox="1"/>
          <p:nvPr/>
        </p:nvSpPr>
        <p:spPr>
          <a:xfrm>
            <a:off x="1092025" y="1746424"/>
            <a:ext cx="9808488" cy="369332"/>
          </a:xfrm>
          <a:prstGeom prst="rect">
            <a:avLst/>
          </a:prstGeom>
          <a:noFill/>
        </p:spPr>
        <p:txBody>
          <a:bodyPr wrap="square">
            <a:spAutoFit/>
          </a:bodyPr>
          <a:lstStyle/>
          <a:p>
            <a:pPr algn="ctr"/>
            <a:r>
              <a:rPr lang="fr-FR" dirty="0"/>
              <a:t>https://www.education.gouv.fr/non-au-harcelement/qu-est-ce-que-le-cyberharcelement-325358</a:t>
            </a:r>
          </a:p>
        </p:txBody>
      </p:sp>
      <p:sp>
        <p:nvSpPr>
          <p:cNvPr id="14" name="ZoneTexte 13">
            <a:extLst>
              <a:ext uri="{FF2B5EF4-FFF2-40B4-BE49-F238E27FC236}">
                <a16:creationId xmlns:a16="http://schemas.microsoft.com/office/drawing/2014/main" id="{ECEDDC66-5FCF-4F82-AEEB-3D6094BE8FA1}"/>
              </a:ext>
            </a:extLst>
          </p:cNvPr>
          <p:cNvSpPr txBox="1"/>
          <p:nvPr/>
        </p:nvSpPr>
        <p:spPr>
          <a:xfrm>
            <a:off x="1191754" y="2807390"/>
            <a:ext cx="9609030" cy="369332"/>
          </a:xfrm>
          <a:prstGeom prst="rect">
            <a:avLst/>
          </a:prstGeom>
          <a:noFill/>
        </p:spPr>
        <p:txBody>
          <a:bodyPr wrap="square">
            <a:spAutoFit/>
          </a:bodyPr>
          <a:lstStyle/>
          <a:p>
            <a:pPr algn="ctr"/>
            <a:r>
              <a:rPr lang="fr-FR" dirty="0"/>
              <a:t>https://www.lemonde.fr/verification/</a:t>
            </a:r>
          </a:p>
        </p:txBody>
      </p:sp>
      <p:grpSp>
        <p:nvGrpSpPr>
          <p:cNvPr id="6" name="Groupe 5">
            <a:extLst>
              <a:ext uri="{FF2B5EF4-FFF2-40B4-BE49-F238E27FC236}">
                <a16:creationId xmlns:a16="http://schemas.microsoft.com/office/drawing/2014/main" id="{46DEE81E-AC4A-406A-BFEA-BFF46A2AD1E2}"/>
              </a:ext>
            </a:extLst>
          </p:cNvPr>
          <p:cNvGrpSpPr/>
          <p:nvPr/>
        </p:nvGrpSpPr>
        <p:grpSpPr>
          <a:xfrm>
            <a:off x="3726639" y="3984143"/>
            <a:ext cx="4539260" cy="503819"/>
            <a:chOff x="4071494" y="4023564"/>
            <a:chExt cx="4539260" cy="503819"/>
          </a:xfrm>
        </p:grpSpPr>
        <p:pic>
          <p:nvPicPr>
            <p:cNvPr id="4" name="Image 3">
              <a:extLst>
                <a:ext uri="{FF2B5EF4-FFF2-40B4-BE49-F238E27FC236}">
                  <a16:creationId xmlns:a16="http://schemas.microsoft.com/office/drawing/2014/main" id="{3D7D3681-0D94-4CFB-8796-FD28E2CE36F2}"/>
                </a:ext>
              </a:extLst>
            </p:cNvPr>
            <p:cNvPicPr>
              <a:picLocks noChangeAspect="1"/>
            </p:cNvPicPr>
            <p:nvPr/>
          </p:nvPicPr>
          <p:blipFill>
            <a:blip r:embed="rId3"/>
            <a:stretch>
              <a:fillRect/>
            </a:stretch>
          </p:blipFill>
          <p:spPr>
            <a:xfrm>
              <a:off x="4071494" y="4023564"/>
              <a:ext cx="498343" cy="503819"/>
            </a:xfrm>
            <a:prstGeom prst="rect">
              <a:avLst/>
            </a:prstGeom>
          </p:spPr>
        </p:pic>
        <p:sp>
          <p:nvSpPr>
            <p:cNvPr id="15" name="ZoneTexte 14">
              <a:extLst>
                <a:ext uri="{FF2B5EF4-FFF2-40B4-BE49-F238E27FC236}">
                  <a16:creationId xmlns:a16="http://schemas.microsoft.com/office/drawing/2014/main" id="{B46C391D-946B-43FE-99DA-50AFFD50C310}"/>
                </a:ext>
              </a:extLst>
            </p:cNvPr>
            <p:cNvSpPr txBox="1"/>
            <p:nvPr/>
          </p:nvSpPr>
          <p:spPr>
            <a:xfrm>
              <a:off x="4320666" y="4081037"/>
              <a:ext cx="4290088" cy="369332"/>
            </a:xfrm>
            <a:prstGeom prst="rect">
              <a:avLst/>
            </a:prstGeom>
            <a:noFill/>
          </p:spPr>
          <p:txBody>
            <a:bodyPr wrap="square">
              <a:spAutoFit/>
            </a:bodyPr>
            <a:lstStyle/>
            <a:p>
              <a:pPr algn="ctr"/>
              <a:r>
                <a:rPr lang="fr-FR" dirty="0"/>
                <a:t>Application antisocial sur le téléphone</a:t>
              </a:r>
            </a:p>
          </p:txBody>
        </p:sp>
      </p:grpSp>
      <p:sp>
        <p:nvSpPr>
          <p:cNvPr id="17" name="ZoneTexte 16">
            <a:extLst>
              <a:ext uri="{FF2B5EF4-FFF2-40B4-BE49-F238E27FC236}">
                <a16:creationId xmlns:a16="http://schemas.microsoft.com/office/drawing/2014/main" id="{DA8A8B49-01A8-4E1E-8D5F-A91C0E995B39}"/>
              </a:ext>
            </a:extLst>
          </p:cNvPr>
          <p:cNvSpPr txBox="1"/>
          <p:nvPr/>
        </p:nvSpPr>
        <p:spPr>
          <a:xfrm>
            <a:off x="1092025" y="5122124"/>
            <a:ext cx="10261774" cy="369332"/>
          </a:xfrm>
          <a:prstGeom prst="rect">
            <a:avLst/>
          </a:prstGeom>
          <a:noFill/>
        </p:spPr>
        <p:txBody>
          <a:bodyPr wrap="square">
            <a:spAutoFit/>
          </a:bodyPr>
          <a:lstStyle/>
          <a:p>
            <a:pPr algn="ctr"/>
            <a:r>
              <a:rPr lang="fr-FR" dirty="0"/>
              <a:t>https://www.cnil.fr</a:t>
            </a:r>
          </a:p>
        </p:txBody>
      </p:sp>
    </p:spTree>
    <p:extLst>
      <p:ext uri="{BB962C8B-B14F-4D97-AF65-F5344CB8AC3E}">
        <p14:creationId xmlns:p14="http://schemas.microsoft.com/office/powerpoint/2010/main" val="402137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350570" y="1253311"/>
            <a:ext cx="3645699" cy="5632311"/>
          </a:xfrm>
          <a:prstGeom prst="rect">
            <a:avLst/>
          </a:prstGeom>
          <a:noFill/>
        </p:spPr>
        <p:txBody>
          <a:bodyPr wrap="square">
            <a:spAutoFit/>
          </a:bodyPr>
          <a:lstStyle/>
          <a:p>
            <a:r>
              <a:rPr lang="fr-FR" sz="2400" dirty="0"/>
              <a:t>🤬 Le cyber harcèlement</a:t>
            </a:r>
          </a:p>
          <a:p>
            <a:endParaRPr lang="fr-FR" sz="2400" dirty="0"/>
          </a:p>
          <a:p>
            <a:endParaRPr lang="fr-FR" sz="2400" dirty="0"/>
          </a:p>
          <a:p>
            <a:r>
              <a:rPr lang="fr-FR" sz="2400" dirty="0"/>
              <a:t>📰 Les fake news</a:t>
            </a:r>
          </a:p>
          <a:p>
            <a:endParaRPr lang="fr-FR" sz="2400" dirty="0"/>
          </a:p>
          <a:p>
            <a:r>
              <a:rPr lang="fr-FR" sz="2400" dirty="0"/>
              <a:t> </a:t>
            </a:r>
          </a:p>
          <a:p>
            <a:r>
              <a:rPr lang="fr-FR" sz="2400" dirty="0"/>
              <a:t>📲 Addiction aux écrans</a:t>
            </a:r>
          </a:p>
          <a:p>
            <a:endParaRPr lang="fr-FR" sz="2400" dirty="0"/>
          </a:p>
          <a:p>
            <a:endParaRPr lang="fr-FR" sz="2400" dirty="0"/>
          </a:p>
          <a:p>
            <a:r>
              <a:rPr lang="fr-FR" sz="2400" dirty="0"/>
              <a:t>🎭 Usurpation d’identité</a:t>
            </a:r>
          </a:p>
          <a:p>
            <a:endParaRPr lang="fr-FR" sz="2400" dirty="0"/>
          </a:p>
          <a:p>
            <a:endParaRPr lang="fr-FR" sz="2400" dirty="0"/>
          </a:p>
          <a:p>
            <a:r>
              <a:rPr lang="fr-FR" sz="2400" dirty="0"/>
              <a:t>🚔 Arnaques en ligne</a:t>
            </a:r>
          </a:p>
          <a:p>
            <a:r>
              <a:rPr lang="fr-FR" sz="2400" dirty="0"/>
              <a:t>		</a:t>
            </a:r>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F56E0E5-D565-4C7E-A327-DD74DC890BEA}"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39</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779426"/>
            <a:ext cx="4049008" cy="461665"/>
          </a:xfrm>
          <a:prstGeom prst="rect">
            <a:avLst/>
          </a:prstGeom>
          <a:noFill/>
        </p:spPr>
        <p:txBody>
          <a:bodyPr wrap="square">
            <a:spAutoFit/>
          </a:bodyPr>
          <a:lstStyle/>
          <a:p>
            <a:pPr algn="ctr"/>
            <a:r>
              <a:rPr lang="fr-FR" sz="24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6095998" y="1207287"/>
            <a:ext cx="5800253" cy="5632311"/>
          </a:xfrm>
          <a:prstGeom prst="rect">
            <a:avLst/>
          </a:prstGeom>
          <a:noFill/>
        </p:spPr>
        <p:txBody>
          <a:bodyPr wrap="square">
            <a:spAutoFit/>
          </a:bodyPr>
          <a:lstStyle/>
          <a:p>
            <a:r>
              <a:rPr lang="fr-FR" sz="2400" dirty="0"/>
              <a:t>👉 le dénoncer</a:t>
            </a:r>
          </a:p>
          <a:p>
            <a:endParaRPr lang="fr-FR" sz="2400" dirty="0"/>
          </a:p>
          <a:p>
            <a:endParaRPr lang="fr-FR" sz="2400" dirty="0"/>
          </a:p>
          <a:p>
            <a:r>
              <a:rPr lang="fr-FR" sz="2400" dirty="0"/>
              <a:t>🔍 Se renseigner</a:t>
            </a:r>
          </a:p>
          <a:p>
            <a:endParaRPr lang="fr-FR" sz="2400" dirty="0"/>
          </a:p>
          <a:p>
            <a:r>
              <a:rPr lang="fr-FR" sz="2400" dirty="0"/>
              <a:t> </a:t>
            </a:r>
          </a:p>
          <a:p>
            <a:r>
              <a:rPr lang="fr-FR" sz="2400" dirty="0"/>
              <a:t>❌ Limiter son temps sur les écrans</a:t>
            </a:r>
          </a:p>
          <a:p>
            <a:endParaRPr lang="fr-FR" sz="2400" dirty="0"/>
          </a:p>
          <a:p>
            <a:endParaRPr lang="fr-FR" sz="2400" dirty="0"/>
          </a:p>
          <a:p>
            <a:r>
              <a:rPr lang="fr-FR" sz="2400" dirty="0"/>
              <a:t> ❗ Ne pas partager de données personnelles</a:t>
            </a:r>
          </a:p>
          <a:p>
            <a:endParaRPr lang="fr-FR" sz="2400" dirty="0"/>
          </a:p>
          <a:p>
            <a:endParaRPr lang="fr-FR" sz="2400" dirty="0"/>
          </a:p>
          <a:p>
            <a:r>
              <a:rPr lang="fr-FR" sz="2400" dirty="0"/>
              <a:t>🔒 Se méfier quand on a un doute</a:t>
            </a:r>
          </a:p>
          <a:p>
            <a:r>
              <a:rPr lang="fr-FR" sz="2400" dirty="0"/>
              <a:t>		</a:t>
            </a:r>
          </a:p>
          <a:p>
            <a:endParaRPr lang="fr-FR" sz="2400" dirty="0"/>
          </a:p>
        </p:txBody>
      </p:sp>
      <p:sp>
        <p:nvSpPr>
          <p:cNvPr id="13" name="ZoneTexte 12">
            <a:extLst>
              <a:ext uri="{FF2B5EF4-FFF2-40B4-BE49-F238E27FC236}">
                <a16:creationId xmlns:a16="http://schemas.microsoft.com/office/drawing/2014/main" id="{DCD4BB88-FD71-4C64-8E46-2821408CE465}"/>
              </a:ext>
            </a:extLst>
          </p:cNvPr>
          <p:cNvSpPr txBox="1"/>
          <p:nvPr/>
        </p:nvSpPr>
        <p:spPr>
          <a:xfrm>
            <a:off x="1092025" y="1746424"/>
            <a:ext cx="9808488" cy="369332"/>
          </a:xfrm>
          <a:prstGeom prst="rect">
            <a:avLst/>
          </a:prstGeom>
          <a:noFill/>
        </p:spPr>
        <p:txBody>
          <a:bodyPr wrap="square">
            <a:spAutoFit/>
          </a:bodyPr>
          <a:lstStyle/>
          <a:p>
            <a:pPr algn="ctr"/>
            <a:r>
              <a:rPr lang="fr-FR" dirty="0"/>
              <a:t>https://www.education.gouv.fr/non-au-harcelement/qu-est-ce-que-le-cyberharcelement-325358</a:t>
            </a:r>
          </a:p>
        </p:txBody>
      </p:sp>
      <p:sp>
        <p:nvSpPr>
          <p:cNvPr id="14" name="ZoneTexte 13">
            <a:extLst>
              <a:ext uri="{FF2B5EF4-FFF2-40B4-BE49-F238E27FC236}">
                <a16:creationId xmlns:a16="http://schemas.microsoft.com/office/drawing/2014/main" id="{ECEDDC66-5FCF-4F82-AEEB-3D6094BE8FA1}"/>
              </a:ext>
            </a:extLst>
          </p:cNvPr>
          <p:cNvSpPr txBox="1"/>
          <p:nvPr/>
        </p:nvSpPr>
        <p:spPr>
          <a:xfrm>
            <a:off x="1191754" y="2807390"/>
            <a:ext cx="9609030" cy="369332"/>
          </a:xfrm>
          <a:prstGeom prst="rect">
            <a:avLst/>
          </a:prstGeom>
          <a:noFill/>
        </p:spPr>
        <p:txBody>
          <a:bodyPr wrap="square">
            <a:spAutoFit/>
          </a:bodyPr>
          <a:lstStyle/>
          <a:p>
            <a:pPr algn="ctr"/>
            <a:r>
              <a:rPr lang="fr-FR" dirty="0"/>
              <a:t>https://www.lemonde.fr/verification/</a:t>
            </a:r>
          </a:p>
        </p:txBody>
      </p:sp>
      <p:grpSp>
        <p:nvGrpSpPr>
          <p:cNvPr id="6" name="Groupe 5">
            <a:extLst>
              <a:ext uri="{FF2B5EF4-FFF2-40B4-BE49-F238E27FC236}">
                <a16:creationId xmlns:a16="http://schemas.microsoft.com/office/drawing/2014/main" id="{46DEE81E-AC4A-406A-BFEA-BFF46A2AD1E2}"/>
              </a:ext>
            </a:extLst>
          </p:cNvPr>
          <p:cNvGrpSpPr/>
          <p:nvPr/>
        </p:nvGrpSpPr>
        <p:grpSpPr>
          <a:xfrm>
            <a:off x="3726639" y="3984143"/>
            <a:ext cx="4539260" cy="503819"/>
            <a:chOff x="4071494" y="4023564"/>
            <a:chExt cx="4539260" cy="503819"/>
          </a:xfrm>
        </p:grpSpPr>
        <p:pic>
          <p:nvPicPr>
            <p:cNvPr id="4" name="Image 3">
              <a:extLst>
                <a:ext uri="{FF2B5EF4-FFF2-40B4-BE49-F238E27FC236}">
                  <a16:creationId xmlns:a16="http://schemas.microsoft.com/office/drawing/2014/main" id="{3D7D3681-0D94-4CFB-8796-FD28E2CE36F2}"/>
                </a:ext>
              </a:extLst>
            </p:cNvPr>
            <p:cNvPicPr>
              <a:picLocks noChangeAspect="1"/>
            </p:cNvPicPr>
            <p:nvPr/>
          </p:nvPicPr>
          <p:blipFill>
            <a:blip r:embed="rId3"/>
            <a:stretch>
              <a:fillRect/>
            </a:stretch>
          </p:blipFill>
          <p:spPr>
            <a:xfrm>
              <a:off x="4071494" y="4023564"/>
              <a:ext cx="498343" cy="503819"/>
            </a:xfrm>
            <a:prstGeom prst="rect">
              <a:avLst/>
            </a:prstGeom>
          </p:spPr>
        </p:pic>
        <p:sp>
          <p:nvSpPr>
            <p:cNvPr id="15" name="ZoneTexte 14">
              <a:extLst>
                <a:ext uri="{FF2B5EF4-FFF2-40B4-BE49-F238E27FC236}">
                  <a16:creationId xmlns:a16="http://schemas.microsoft.com/office/drawing/2014/main" id="{B46C391D-946B-43FE-99DA-50AFFD50C310}"/>
                </a:ext>
              </a:extLst>
            </p:cNvPr>
            <p:cNvSpPr txBox="1"/>
            <p:nvPr/>
          </p:nvSpPr>
          <p:spPr>
            <a:xfrm>
              <a:off x="4320666" y="4081037"/>
              <a:ext cx="4290088" cy="369332"/>
            </a:xfrm>
            <a:prstGeom prst="rect">
              <a:avLst/>
            </a:prstGeom>
            <a:noFill/>
          </p:spPr>
          <p:txBody>
            <a:bodyPr wrap="square">
              <a:spAutoFit/>
            </a:bodyPr>
            <a:lstStyle/>
            <a:p>
              <a:pPr algn="ctr"/>
              <a:r>
                <a:rPr lang="fr-FR" dirty="0"/>
                <a:t>Application antisocial sur le téléphone</a:t>
              </a:r>
            </a:p>
          </p:txBody>
        </p:sp>
      </p:grpSp>
      <p:sp>
        <p:nvSpPr>
          <p:cNvPr id="17" name="ZoneTexte 16">
            <a:extLst>
              <a:ext uri="{FF2B5EF4-FFF2-40B4-BE49-F238E27FC236}">
                <a16:creationId xmlns:a16="http://schemas.microsoft.com/office/drawing/2014/main" id="{DA8A8B49-01A8-4E1E-8D5F-A91C0E995B39}"/>
              </a:ext>
            </a:extLst>
          </p:cNvPr>
          <p:cNvSpPr txBox="1"/>
          <p:nvPr/>
        </p:nvSpPr>
        <p:spPr>
          <a:xfrm>
            <a:off x="1092025" y="5122124"/>
            <a:ext cx="10261774" cy="369332"/>
          </a:xfrm>
          <a:prstGeom prst="rect">
            <a:avLst/>
          </a:prstGeom>
          <a:noFill/>
        </p:spPr>
        <p:txBody>
          <a:bodyPr wrap="square">
            <a:spAutoFit/>
          </a:bodyPr>
          <a:lstStyle/>
          <a:p>
            <a:pPr algn="ctr"/>
            <a:r>
              <a:rPr lang="fr-FR" dirty="0"/>
              <a:t>https://www.cnil.fr</a:t>
            </a:r>
          </a:p>
        </p:txBody>
      </p:sp>
      <p:sp>
        <p:nvSpPr>
          <p:cNvPr id="19" name="ZoneTexte 18">
            <a:extLst>
              <a:ext uri="{FF2B5EF4-FFF2-40B4-BE49-F238E27FC236}">
                <a16:creationId xmlns:a16="http://schemas.microsoft.com/office/drawing/2014/main" id="{99703942-EA88-49D4-A95F-8A5A195513A7}"/>
              </a:ext>
            </a:extLst>
          </p:cNvPr>
          <p:cNvSpPr txBox="1"/>
          <p:nvPr/>
        </p:nvSpPr>
        <p:spPr>
          <a:xfrm>
            <a:off x="989968" y="6053561"/>
            <a:ext cx="10261774" cy="369332"/>
          </a:xfrm>
          <a:prstGeom prst="rect">
            <a:avLst/>
          </a:prstGeom>
          <a:noFill/>
        </p:spPr>
        <p:txBody>
          <a:bodyPr wrap="square">
            <a:spAutoFit/>
          </a:bodyPr>
          <a:lstStyle/>
          <a:p>
            <a:pPr algn="ctr"/>
            <a:r>
              <a:rPr lang="fr-FR" dirty="0"/>
              <a:t>https://www.cybermalveillance.gouv.fr/</a:t>
            </a:r>
          </a:p>
        </p:txBody>
      </p:sp>
    </p:spTree>
    <p:extLst>
      <p:ext uri="{BB962C8B-B14F-4D97-AF65-F5344CB8AC3E}">
        <p14:creationId xmlns:p14="http://schemas.microsoft.com/office/powerpoint/2010/main" val="26933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Alternative 2">
            <a:extLst>
              <a:ext uri="{FF2B5EF4-FFF2-40B4-BE49-F238E27FC236}">
                <a16:creationId xmlns:a16="http://schemas.microsoft.com/office/drawing/2014/main" id="{E3EBFEEF-84EB-4195-B573-5B45F3FA6563}"/>
              </a:ext>
            </a:extLst>
          </p:cNvPr>
          <p:cNvSpPr/>
          <p:nvPr/>
        </p:nvSpPr>
        <p:spPr>
          <a:xfrm>
            <a:off x="2490651" y="2487132"/>
            <a:ext cx="7210697" cy="2064149"/>
          </a:xfrm>
          <a:prstGeom prst="flowChartAlternateProcess">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Posons le cadre</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4A400DAD-2BCC-47D6-9C9C-9D0E8209411F}"/>
              </a:ext>
            </a:extLst>
          </p:cNvPr>
          <p:cNvSpPr txBox="1"/>
          <p:nvPr/>
        </p:nvSpPr>
        <p:spPr>
          <a:xfrm>
            <a:off x="2490650" y="2982870"/>
            <a:ext cx="7210697" cy="1508105"/>
          </a:xfrm>
          <a:prstGeom prst="rect">
            <a:avLst/>
          </a:prstGeom>
          <a:noFill/>
        </p:spPr>
        <p:txBody>
          <a:bodyPr wrap="square" rtlCol="0">
            <a:spAutoFit/>
          </a:bodyPr>
          <a:lstStyle/>
          <a:p>
            <a:pPr algn="ctr"/>
            <a:r>
              <a:rPr lang="fr-FR" sz="3200" b="1" dirty="0">
                <a:solidFill>
                  <a:schemeClr val="bg1"/>
                </a:solidFill>
              </a:rPr>
              <a:t>      🤔 Quelles règles de groupe sont importantes pour nous ?</a:t>
            </a:r>
            <a:endParaRPr lang="fr-FR" sz="2800" b="1" dirty="0">
              <a:solidFill>
                <a:schemeClr val="bg1"/>
              </a:solidFill>
            </a:endParaRPr>
          </a:p>
          <a:p>
            <a:pPr algn="ctr"/>
            <a:r>
              <a:rPr lang="fr-FR" sz="2800" dirty="0">
                <a:solidFill>
                  <a:schemeClr val="bg1"/>
                </a:solidFill>
              </a:rPr>
              <a:t>	</a:t>
            </a:r>
          </a:p>
        </p:txBody>
      </p:sp>
      <p:sp>
        <p:nvSpPr>
          <p:cNvPr id="4" name="Espace réservé de la date 3">
            <a:extLst>
              <a:ext uri="{FF2B5EF4-FFF2-40B4-BE49-F238E27FC236}">
                <a16:creationId xmlns:a16="http://schemas.microsoft.com/office/drawing/2014/main" id="{C7A83169-0DCF-4253-80E7-4937794EA12E}"/>
              </a:ext>
            </a:extLst>
          </p:cNvPr>
          <p:cNvSpPr>
            <a:spLocks noGrp="1"/>
          </p:cNvSpPr>
          <p:nvPr>
            <p:ph type="dt" sz="half" idx="10"/>
          </p:nvPr>
        </p:nvSpPr>
        <p:spPr/>
        <p:txBody>
          <a:bodyPr/>
          <a:lstStyle/>
          <a:p>
            <a:fld id="{2B128426-4386-41FA-935B-55172281C91C}" type="datetime1">
              <a:rPr lang="fr-FR" smtClean="0"/>
              <a:t>25/10/2022</a:t>
            </a:fld>
            <a:endParaRPr lang="fr-FR"/>
          </a:p>
        </p:txBody>
      </p:sp>
      <p:sp>
        <p:nvSpPr>
          <p:cNvPr id="6" name="Espace réservé du pied de page 5">
            <a:extLst>
              <a:ext uri="{FF2B5EF4-FFF2-40B4-BE49-F238E27FC236}">
                <a16:creationId xmlns:a16="http://schemas.microsoft.com/office/drawing/2014/main" id="{05DB9EE8-16AB-4B81-92AF-75B3033EC3FC}"/>
              </a:ext>
            </a:extLst>
          </p:cNvPr>
          <p:cNvSpPr>
            <a:spLocks noGrp="1"/>
          </p:cNvSpPr>
          <p:nvPr>
            <p:ph type="ftr" sz="quarter" idx="11"/>
          </p:nvPr>
        </p:nvSpPr>
        <p:spPr/>
        <p:txBody>
          <a:bodyPr/>
          <a:lstStyle/>
          <a:p>
            <a:r>
              <a:rPr lang="fr-FR"/>
              <a:t>Réseaux sociaux</a:t>
            </a:r>
          </a:p>
        </p:txBody>
      </p:sp>
      <p:sp>
        <p:nvSpPr>
          <p:cNvPr id="7" name="Espace réservé du numéro de diapositive 6">
            <a:extLst>
              <a:ext uri="{FF2B5EF4-FFF2-40B4-BE49-F238E27FC236}">
                <a16:creationId xmlns:a16="http://schemas.microsoft.com/office/drawing/2014/main" id="{026ADD94-0FC3-4552-9E56-9CC25D028818}"/>
              </a:ext>
            </a:extLst>
          </p:cNvPr>
          <p:cNvSpPr>
            <a:spLocks noGrp="1"/>
          </p:cNvSpPr>
          <p:nvPr>
            <p:ph type="sldNum" sz="quarter" idx="12"/>
          </p:nvPr>
        </p:nvSpPr>
        <p:spPr/>
        <p:txBody>
          <a:bodyPr/>
          <a:lstStyle/>
          <a:p>
            <a:fld id="{214B496C-A674-488F-82D3-A6592634C02D}" type="slidenum">
              <a:rPr lang="fr-FR" smtClean="0"/>
              <a:t>4</a:t>
            </a:fld>
            <a:endParaRPr lang="fr-FR"/>
          </a:p>
        </p:txBody>
      </p:sp>
    </p:spTree>
    <p:extLst>
      <p:ext uri="{BB962C8B-B14F-4D97-AF65-F5344CB8AC3E}">
        <p14:creationId xmlns:p14="http://schemas.microsoft.com/office/powerpoint/2010/main" val="758224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Synthèse</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980FF4F5-896D-4199-A842-E0DDD2DB8C9D}"/>
              </a:ext>
            </a:extLst>
          </p:cNvPr>
          <p:cNvSpPr txBox="1"/>
          <p:nvPr/>
        </p:nvSpPr>
        <p:spPr>
          <a:xfrm>
            <a:off x="3402952" y="3136612"/>
            <a:ext cx="5386095" cy="584775"/>
          </a:xfrm>
          <a:prstGeom prst="rect">
            <a:avLst/>
          </a:prstGeom>
          <a:noFill/>
        </p:spPr>
        <p:txBody>
          <a:bodyPr wrap="square" rtlCol="0">
            <a:spAutoFit/>
          </a:bodyPr>
          <a:lstStyle/>
          <a:p>
            <a:pPr algn="ctr"/>
            <a:r>
              <a:rPr lang="fr-FR" sz="3200" dirty="0"/>
              <a:t>💡 Avez-vous des questions ?</a:t>
            </a:r>
          </a:p>
        </p:txBody>
      </p:sp>
      <p:sp>
        <p:nvSpPr>
          <p:cNvPr id="3" name="Espace réservé de la date 2">
            <a:extLst>
              <a:ext uri="{FF2B5EF4-FFF2-40B4-BE49-F238E27FC236}">
                <a16:creationId xmlns:a16="http://schemas.microsoft.com/office/drawing/2014/main" id="{24B6E2CC-0D50-4A11-8BA6-06775EDFD27F}"/>
              </a:ext>
            </a:extLst>
          </p:cNvPr>
          <p:cNvSpPr>
            <a:spLocks noGrp="1"/>
          </p:cNvSpPr>
          <p:nvPr>
            <p:ph type="dt" sz="half" idx="10"/>
          </p:nvPr>
        </p:nvSpPr>
        <p:spPr/>
        <p:txBody>
          <a:bodyPr/>
          <a:lstStyle/>
          <a:p>
            <a:fld id="{972CB962-A8FE-421A-ACA6-7A24751CF033}" type="datetime1">
              <a:rPr lang="fr-FR" smtClean="0"/>
              <a:t>25/10/2022</a:t>
            </a:fld>
            <a:endParaRPr lang="fr-FR"/>
          </a:p>
        </p:txBody>
      </p:sp>
      <p:sp>
        <p:nvSpPr>
          <p:cNvPr id="6" name="Espace réservé du pied de page 5">
            <a:extLst>
              <a:ext uri="{FF2B5EF4-FFF2-40B4-BE49-F238E27FC236}">
                <a16:creationId xmlns:a16="http://schemas.microsoft.com/office/drawing/2014/main" id="{F7C05F61-646F-4FFE-BCF1-D0B932FD7463}"/>
              </a:ext>
            </a:extLst>
          </p:cNvPr>
          <p:cNvSpPr>
            <a:spLocks noGrp="1"/>
          </p:cNvSpPr>
          <p:nvPr>
            <p:ph type="ftr" sz="quarter" idx="11"/>
          </p:nvPr>
        </p:nvSpPr>
        <p:spPr/>
        <p:txBody>
          <a:bodyPr/>
          <a:lstStyle/>
          <a:p>
            <a:r>
              <a:rPr lang="fr-FR"/>
              <a:t>Réseaux sociaux</a:t>
            </a:r>
          </a:p>
        </p:txBody>
      </p:sp>
      <p:sp>
        <p:nvSpPr>
          <p:cNvPr id="7" name="Espace réservé du numéro de diapositive 6">
            <a:extLst>
              <a:ext uri="{FF2B5EF4-FFF2-40B4-BE49-F238E27FC236}">
                <a16:creationId xmlns:a16="http://schemas.microsoft.com/office/drawing/2014/main" id="{A98E0A0E-AF74-4866-B434-BCB2A17522F9}"/>
              </a:ext>
            </a:extLst>
          </p:cNvPr>
          <p:cNvSpPr>
            <a:spLocks noGrp="1"/>
          </p:cNvSpPr>
          <p:nvPr>
            <p:ph type="sldNum" sz="quarter" idx="12"/>
          </p:nvPr>
        </p:nvSpPr>
        <p:spPr/>
        <p:txBody>
          <a:bodyPr/>
          <a:lstStyle/>
          <a:p>
            <a:fld id="{214B496C-A674-488F-82D3-A6592634C02D}" type="slidenum">
              <a:rPr lang="fr-FR" smtClean="0"/>
              <a:t>40</a:t>
            </a:fld>
            <a:endParaRPr lang="fr-FR"/>
          </a:p>
        </p:txBody>
      </p:sp>
    </p:spTree>
    <p:extLst>
      <p:ext uri="{BB962C8B-B14F-4D97-AF65-F5344CB8AC3E}">
        <p14:creationId xmlns:p14="http://schemas.microsoft.com/office/powerpoint/2010/main" val="1926110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Synthèse</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B8EA9CC0-CE0F-4265-8AE6-E06BEFF0D094}"/>
              </a:ext>
            </a:extLst>
          </p:cNvPr>
          <p:cNvSpPr txBox="1"/>
          <p:nvPr/>
        </p:nvSpPr>
        <p:spPr>
          <a:xfrm>
            <a:off x="838200" y="2685926"/>
            <a:ext cx="10515600" cy="1846659"/>
          </a:xfrm>
          <a:prstGeom prst="rect">
            <a:avLst/>
          </a:prstGeom>
          <a:solidFill>
            <a:schemeClr val="accent2">
              <a:lumMod val="50000"/>
            </a:schemeClr>
          </a:solidFill>
          <a:ln>
            <a:solidFill>
              <a:schemeClr val="accent2">
                <a:lumMod val="50000"/>
              </a:schemeClr>
            </a:solidFill>
          </a:ln>
        </p:spPr>
        <p:txBody>
          <a:bodyPr wrap="square" rtlCol="0">
            <a:spAutoFit/>
          </a:bodyPr>
          <a:lstStyle/>
          <a:p>
            <a:pPr algn="ctr"/>
            <a:r>
              <a:rPr lang="fr-FR" sz="2400" dirty="0">
                <a:solidFill>
                  <a:schemeClr val="bg1"/>
                </a:solidFill>
              </a:rPr>
              <a:t>💡 </a:t>
            </a:r>
            <a:r>
              <a:rPr lang="fr-FR" sz="3600" dirty="0">
                <a:solidFill>
                  <a:schemeClr val="bg1"/>
                </a:solidFill>
              </a:rPr>
              <a:t>Faisons le point !!</a:t>
            </a:r>
          </a:p>
          <a:p>
            <a:pPr algn="ctr"/>
            <a:endParaRPr lang="fr-FR" sz="2400" dirty="0">
              <a:solidFill>
                <a:schemeClr val="bg1"/>
              </a:solidFill>
            </a:endParaRPr>
          </a:p>
          <a:p>
            <a:pPr algn="ctr"/>
            <a:r>
              <a:rPr lang="fr-FR" sz="5400" b="1" dirty="0">
                <a:solidFill>
                  <a:schemeClr val="bg1"/>
                </a:solidFill>
              </a:rPr>
              <a:t>bit.ly/3slagWM</a:t>
            </a:r>
          </a:p>
        </p:txBody>
      </p:sp>
      <p:sp>
        <p:nvSpPr>
          <p:cNvPr id="3" name="Espace réservé de la date 2">
            <a:extLst>
              <a:ext uri="{FF2B5EF4-FFF2-40B4-BE49-F238E27FC236}">
                <a16:creationId xmlns:a16="http://schemas.microsoft.com/office/drawing/2014/main" id="{4A402159-74A8-9E4E-548B-8F19B6008B3C}"/>
              </a:ext>
            </a:extLst>
          </p:cNvPr>
          <p:cNvSpPr>
            <a:spLocks noGrp="1"/>
          </p:cNvSpPr>
          <p:nvPr>
            <p:ph type="dt" sz="half" idx="10"/>
          </p:nvPr>
        </p:nvSpPr>
        <p:spPr/>
        <p:txBody>
          <a:bodyPr/>
          <a:lstStyle/>
          <a:p>
            <a:fld id="{8B156E72-6463-4137-8A2C-700AC6CC989D}" type="datetime1">
              <a:rPr lang="fr-FR" smtClean="0"/>
              <a:t>25/10/2022</a:t>
            </a:fld>
            <a:endParaRPr lang="fr-FR"/>
          </a:p>
        </p:txBody>
      </p:sp>
      <p:sp>
        <p:nvSpPr>
          <p:cNvPr id="5" name="Espace réservé du pied de page 4">
            <a:extLst>
              <a:ext uri="{FF2B5EF4-FFF2-40B4-BE49-F238E27FC236}">
                <a16:creationId xmlns:a16="http://schemas.microsoft.com/office/drawing/2014/main" id="{BBEEDE2F-8426-8F22-4BE8-D453A89B60FE}"/>
              </a:ext>
            </a:extLst>
          </p:cNvPr>
          <p:cNvSpPr>
            <a:spLocks noGrp="1"/>
          </p:cNvSpPr>
          <p:nvPr>
            <p:ph type="ftr" sz="quarter" idx="11"/>
          </p:nvPr>
        </p:nvSpPr>
        <p:spPr/>
        <p:txBody>
          <a:bodyPr/>
          <a:lstStyle/>
          <a:p>
            <a:r>
              <a:rPr lang="fr-FR"/>
              <a:t>Réseaux sociaux</a:t>
            </a:r>
          </a:p>
        </p:txBody>
      </p:sp>
      <p:sp>
        <p:nvSpPr>
          <p:cNvPr id="6" name="Espace réservé du numéro de diapositive 5">
            <a:extLst>
              <a:ext uri="{FF2B5EF4-FFF2-40B4-BE49-F238E27FC236}">
                <a16:creationId xmlns:a16="http://schemas.microsoft.com/office/drawing/2014/main" id="{EE1C6214-F571-A6FE-F39F-7635A9057AB1}"/>
              </a:ext>
            </a:extLst>
          </p:cNvPr>
          <p:cNvSpPr>
            <a:spLocks noGrp="1"/>
          </p:cNvSpPr>
          <p:nvPr>
            <p:ph type="sldNum" sz="quarter" idx="12"/>
          </p:nvPr>
        </p:nvSpPr>
        <p:spPr/>
        <p:txBody>
          <a:bodyPr/>
          <a:lstStyle/>
          <a:p>
            <a:fld id="{214B496C-A674-488F-82D3-A6592634C02D}" type="slidenum">
              <a:rPr lang="fr-FR" smtClean="0"/>
              <a:t>41</a:t>
            </a:fld>
            <a:endParaRPr lang="fr-FR"/>
          </a:p>
        </p:txBody>
      </p:sp>
    </p:spTree>
    <p:extLst>
      <p:ext uri="{BB962C8B-B14F-4D97-AF65-F5344CB8AC3E}">
        <p14:creationId xmlns:p14="http://schemas.microsoft.com/office/powerpoint/2010/main" val="1371820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Alternative 2">
            <a:extLst>
              <a:ext uri="{FF2B5EF4-FFF2-40B4-BE49-F238E27FC236}">
                <a16:creationId xmlns:a16="http://schemas.microsoft.com/office/drawing/2014/main" id="{E3EBFEEF-84EB-4195-B573-5B45F3FA6563}"/>
              </a:ext>
            </a:extLst>
          </p:cNvPr>
          <p:cNvSpPr/>
          <p:nvPr/>
        </p:nvSpPr>
        <p:spPr>
          <a:xfrm>
            <a:off x="2490651" y="2487132"/>
            <a:ext cx="7210697" cy="2064149"/>
          </a:xfrm>
          <a:prstGeom prst="flowChartAlternateProcess">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5400" b="1" dirty="0">
                <a:solidFill>
                  <a:schemeClr val="accent2">
                    <a:lumMod val="50000"/>
                  </a:schemeClr>
                </a:solidFill>
              </a:rPr>
              <a:t>MERCI</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4A400DAD-2BCC-47D6-9C9C-9D0E8209411F}"/>
              </a:ext>
            </a:extLst>
          </p:cNvPr>
          <p:cNvSpPr txBox="1"/>
          <p:nvPr/>
        </p:nvSpPr>
        <p:spPr>
          <a:xfrm>
            <a:off x="2490650" y="3139624"/>
            <a:ext cx="7210697" cy="1015663"/>
          </a:xfrm>
          <a:prstGeom prst="rect">
            <a:avLst/>
          </a:prstGeom>
          <a:noFill/>
        </p:spPr>
        <p:txBody>
          <a:bodyPr wrap="square" rtlCol="0">
            <a:spAutoFit/>
          </a:bodyPr>
          <a:lstStyle/>
          <a:p>
            <a:pPr algn="ctr"/>
            <a:r>
              <a:rPr lang="fr-FR" sz="3200" b="1" dirty="0">
                <a:solidFill>
                  <a:schemeClr val="bg1"/>
                </a:solidFill>
              </a:rPr>
              <a:t>      Et à très bientôt !</a:t>
            </a:r>
            <a:endParaRPr lang="fr-FR" sz="2800" b="1" dirty="0">
              <a:solidFill>
                <a:schemeClr val="bg1"/>
              </a:solidFill>
            </a:endParaRPr>
          </a:p>
          <a:p>
            <a:pPr algn="ctr"/>
            <a:r>
              <a:rPr lang="fr-FR" sz="2800" dirty="0">
                <a:solidFill>
                  <a:schemeClr val="bg1"/>
                </a:solidFill>
              </a:rPr>
              <a:t>	</a:t>
            </a:r>
          </a:p>
        </p:txBody>
      </p:sp>
      <p:sp>
        <p:nvSpPr>
          <p:cNvPr id="4" name="Espace réservé de la date 3">
            <a:extLst>
              <a:ext uri="{FF2B5EF4-FFF2-40B4-BE49-F238E27FC236}">
                <a16:creationId xmlns:a16="http://schemas.microsoft.com/office/drawing/2014/main" id="{8A3B1AB1-88D0-49C0-81F5-CB95FDA59DB7}"/>
              </a:ext>
            </a:extLst>
          </p:cNvPr>
          <p:cNvSpPr>
            <a:spLocks noGrp="1"/>
          </p:cNvSpPr>
          <p:nvPr>
            <p:ph type="dt" sz="half" idx="10"/>
          </p:nvPr>
        </p:nvSpPr>
        <p:spPr/>
        <p:txBody>
          <a:bodyPr/>
          <a:lstStyle/>
          <a:p>
            <a:fld id="{2D8938F4-7125-47D2-97EE-56ED01153092}" type="datetime1">
              <a:rPr lang="fr-FR" smtClean="0"/>
              <a:t>25/10/2022</a:t>
            </a:fld>
            <a:endParaRPr lang="fr-FR"/>
          </a:p>
        </p:txBody>
      </p:sp>
      <p:sp>
        <p:nvSpPr>
          <p:cNvPr id="6" name="Espace réservé du pied de page 5">
            <a:extLst>
              <a:ext uri="{FF2B5EF4-FFF2-40B4-BE49-F238E27FC236}">
                <a16:creationId xmlns:a16="http://schemas.microsoft.com/office/drawing/2014/main" id="{838D4A5C-45CD-422F-B829-636080C25035}"/>
              </a:ext>
            </a:extLst>
          </p:cNvPr>
          <p:cNvSpPr>
            <a:spLocks noGrp="1"/>
          </p:cNvSpPr>
          <p:nvPr>
            <p:ph type="ftr" sz="quarter" idx="11"/>
          </p:nvPr>
        </p:nvSpPr>
        <p:spPr/>
        <p:txBody>
          <a:bodyPr/>
          <a:lstStyle/>
          <a:p>
            <a:r>
              <a:rPr lang="fr-FR"/>
              <a:t>Réseaux sociaux</a:t>
            </a:r>
          </a:p>
        </p:txBody>
      </p:sp>
      <p:sp>
        <p:nvSpPr>
          <p:cNvPr id="7" name="Espace réservé du numéro de diapositive 6">
            <a:extLst>
              <a:ext uri="{FF2B5EF4-FFF2-40B4-BE49-F238E27FC236}">
                <a16:creationId xmlns:a16="http://schemas.microsoft.com/office/drawing/2014/main" id="{C3F4DB2B-A6D3-4F56-8C3A-D775A29914B0}"/>
              </a:ext>
            </a:extLst>
          </p:cNvPr>
          <p:cNvSpPr>
            <a:spLocks noGrp="1"/>
          </p:cNvSpPr>
          <p:nvPr>
            <p:ph type="sldNum" sz="quarter" idx="12"/>
          </p:nvPr>
        </p:nvSpPr>
        <p:spPr/>
        <p:txBody>
          <a:bodyPr/>
          <a:lstStyle/>
          <a:p>
            <a:fld id="{214B496C-A674-488F-82D3-A6592634C02D}" type="slidenum">
              <a:rPr lang="fr-FR" smtClean="0"/>
              <a:t>42</a:t>
            </a:fld>
            <a:endParaRPr lang="fr-FR"/>
          </a:p>
        </p:txBody>
      </p:sp>
    </p:spTree>
    <p:extLst>
      <p:ext uri="{BB962C8B-B14F-4D97-AF65-F5344CB8AC3E}">
        <p14:creationId xmlns:p14="http://schemas.microsoft.com/office/powerpoint/2010/main" val="72210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995362" y="33226"/>
            <a:ext cx="10515600" cy="1325563"/>
          </a:xfrm>
        </p:spPr>
        <p:txBody>
          <a:bodyPr>
            <a:normAutofit/>
          </a:bodyPr>
          <a:lstStyle/>
          <a:p>
            <a:pPr algn="ctr"/>
            <a:r>
              <a:rPr lang="fr-FR" sz="4000" dirty="0"/>
              <a:t>Tout un programme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121198"/>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DEB4D0F-642E-4B59-9FE9-5923A3A08865}"/>
              </a:ext>
            </a:extLst>
          </p:cNvPr>
          <p:cNvSpPr txBox="1"/>
          <p:nvPr/>
        </p:nvSpPr>
        <p:spPr>
          <a:xfrm>
            <a:off x="3708419" y="2130026"/>
            <a:ext cx="5398544" cy="584775"/>
          </a:xfrm>
          <a:prstGeom prst="rect">
            <a:avLst/>
          </a:prstGeom>
          <a:noFill/>
        </p:spPr>
        <p:txBody>
          <a:bodyPr wrap="square" rtlCol="0">
            <a:spAutoFit/>
          </a:bodyPr>
          <a:lstStyle/>
          <a:p>
            <a:pPr algn="ctr"/>
            <a:r>
              <a:rPr lang="fr-FR" sz="3200" b="1" dirty="0"/>
              <a:t>Les réseaux sociaux, kézako ?</a:t>
            </a:r>
          </a:p>
        </p:txBody>
      </p:sp>
      <p:sp>
        <p:nvSpPr>
          <p:cNvPr id="9" name="ZoneTexte 8">
            <a:extLst>
              <a:ext uri="{FF2B5EF4-FFF2-40B4-BE49-F238E27FC236}">
                <a16:creationId xmlns:a16="http://schemas.microsoft.com/office/drawing/2014/main" id="{FDF7CE40-9CE6-4FA7-B65C-537CAD4F0952}"/>
              </a:ext>
            </a:extLst>
          </p:cNvPr>
          <p:cNvSpPr txBox="1"/>
          <p:nvPr/>
        </p:nvSpPr>
        <p:spPr>
          <a:xfrm>
            <a:off x="3089797" y="3153426"/>
            <a:ext cx="643974" cy="523220"/>
          </a:xfrm>
          <a:prstGeom prst="rect">
            <a:avLst/>
          </a:prstGeom>
          <a:noFill/>
        </p:spPr>
        <p:txBody>
          <a:bodyPr wrap="square" rtlCol="0">
            <a:spAutoFit/>
          </a:bodyPr>
          <a:lstStyle/>
          <a:p>
            <a:r>
              <a:rPr lang="fr-FR" sz="2800" dirty="0"/>
              <a:t>🔍</a:t>
            </a:r>
          </a:p>
        </p:txBody>
      </p:sp>
      <p:sp>
        <p:nvSpPr>
          <p:cNvPr id="10" name="ZoneTexte 9">
            <a:extLst>
              <a:ext uri="{FF2B5EF4-FFF2-40B4-BE49-F238E27FC236}">
                <a16:creationId xmlns:a16="http://schemas.microsoft.com/office/drawing/2014/main" id="{2FE59D2A-595A-43BC-8117-ED62808E2C4C}"/>
              </a:ext>
            </a:extLst>
          </p:cNvPr>
          <p:cNvSpPr txBox="1"/>
          <p:nvPr/>
        </p:nvSpPr>
        <p:spPr>
          <a:xfrm>
            <a:off x="3064745" y="2252728"/>
            <a:ext cx="643974" cy="523220"/>
          </a:xfrm>
          <a:prstGeom prst="rect">
            <a:avLst/>
          </a:prstGeom>
          <a:noFill/>
        </p:spPr>
        <p:txBody>
          <a:bodyPr wrap="square" rtlCol="0">
            <a:spAutoFit/>
          </a:bodyPr>
          <a:lstStyle/>
          <a:p>
            <a:r>
              <a:rPr lang="fr-FR" sz="2800" dirty="0"/>
              <a:t>🧐</a:t>
            </a:r>
          </a:p>
        </p:txBody>
      </p:sp>
      <p:sp>
        <p:nvSpPr>
          <p:cNvPr id="6" name="Espace réservé de la date 5">
            <a:extLst>
              <a:ext uri="{FF2B5EF4-FFF2-40B4-BE49-F238E27FC236}">
                <a16:creationId xmlns:a16="http://schemas.microsoft.com/office/drawing/2014/main" id="{353BDC01-168B-4F8C-889B-6AA972B4CEBF}"/>
              </a:ext>
            </a:extLst>
          </p:cNvPr>
          <p:cNvSpPr>
            <a:spLocks noGrp="1"/>
          </p:cNvSpPr>
          <p:nvPr>
            <p:ph type="dt" sz="half" idx="10"/>
          </p:nvPr>
        </p:nvSpPr>
        <p:spPr/>
        <p:txBody>
          <a:bodyPr/>
          <a:lstStyle/>
          <a:p>
            <a:fld id="{F4628BB6-41EA-4B7A-88E8-6B46CA439191}" type="datetime1">
              <a:rPr lang="fr-FR" smtClean="0"/>
              <a:t>25/10/2022</a:t>
            </a:fld>
            <a:endParaRPr lang="fr-FR"/>
          </a:p>
        </p:txBody>
      </p:sp>
      <p:sp>
        <p:nvSpPr>
          <p:cNvPr id="7" name="Espace réservé du pied de page 6">
            <a:extLst>
              <a:ext uri="{FF2B5EF4-FFF2-40B4-BE49-F238E27FC236}">
                <a16:creationId xmlns:a16="http://schemas.microsoft.com/office/drawing/2014/main" id="{61CEE913-116D-4E25-B152-6B3087B29A23}"/>
              </a:ext>
            </a:extLst>
          </p:cNvPr>
          <p:cNvSpPr>
            <a:spLocks noGrp="1"/>
          </p:cNvSpPr>
          <p:nvPr>
            <p:ph type="ftr" sz="quarter" idx="11"/>
          </p:nvPr>
        </p:nvSpPr>
        <p:spPr/>
        <p:txBody>
          <a:bodyPr/>
          <a:lstStyle/>
          <a:p>
            <a:r>
              <a:rPr lang="fr-FR"/>
              <a:t>Réseaux sociaux</a:t>
            </a:r>
          </a:p>
        </p:txBody>
      </p:sp>
      <p:sp>
        <p:nvSpPr>
          <p:cNvPr id="8" name="Espace réservé du numéro de diapositive 7">
            <a:extLst>
              <a:ext uri="{FF2B5EF4-FFF2-40B4-BE49-F238E27FC236}">
                <a16:creationId xmlns:a16="http://schemas.microsoft.com/office/drawing/2014/main" id="{BEB49429-2F98-4146-BBA7-B7A292D69E3B}"/>
              </a:ext>
            </a:extLst>
          </p:cNvPr>
          <p:cNvSpPr>
            <a:spLocks noGrp="1"/>
          </p:cNvSpPr>
          <p:nvPr>
            <p:ph type="sldNum" sz="quarter" idx="12"/>
          </p:nvPr>
        </p:nvSpPr>
        <p:spPr/>
        <p:txBody>
          <a:bodyPr/>
          <a:lstStyle/>
          <a:p>
            <a:fld id="{214B496C-A674-488F-82D3-A6592634C02D}" type="slidenum">
              <a:rPr lang="fr-FR" smtClean="0"/>
              <a:t>5</a:t>
            </a:fld>
            <a:endParaRPr lang="fr-FR"/>
          </a:p>
        </p:txBody>
      </p:sp>
      <p:sp>
        <p:nvSpPr>
          <p:cNvPr id="12" name="ZoneTexte 11">
            <a:extLst>
              <a:ext uri="{FF2B5EF4-FFF2-40B4-BE49-F238E27FC236}">
                <a16:creationId xmlns:a16="http://schemas.microsoft.com/office/drawing/2014/main" id="{B941004A-CA00-4B4F-BF11-1753A520E520}"/>
              </a:ext>
            </a:extLst>
          </p:cNvPr>
          <p:cNvSpPr txBox="1"/>
          <p:nvPr/>
        </p:nvSpPr>
        <p:spPr>
          <a:xfrm>
            <a:off x="3170759" y="4116312"/>
            <a:ext cx="643974" cy="523220"/>
          </a:xfrm>
          <a:prstGeom prst="rect">
            <a:avLst/>
          </a:prstGeom>
          <a:noFill/>
        </p:spPr>
        <p:txBody>
          <a:bodyPr wrap="square" rtlCol="0">
            <a:spAutoFit/>
          </a:bodyPr>
          <a:lstStyle/>
          <a:p>
            <a:r>
              <a:rPr lang="fr-FR" sz="2800" dirty="0"/>
              <a:t>🔒</a:t>
            </a:r>
          </a:p>
        </p:txBody>
      </p:sp>
      <p:sp>
        <p:nvSpPr>
          <p:cNvPr id="13" name="ZoneTexte 12">
            <a:extLst>
              <a:ext uri="{FF2B5EF4-FFF2-40B4-BE49-F238E27FC236}">
                <a16:creationId xmlns:a16="http://schemas.microsoft.com/office/drawing/2014/main" id="{6D447D81-5E6F-B644-A6C0-840C8A43D7DD}"/>
              </a:ext>
            </a:extLst>
          </p:cNvPr>
          <p:cNvSpPr txBox="1"/>
          <p:nvPr/>
        </p:nvSpPr>
        <p:spPr>
          <a:xfrm>
            <a:off x="3708419" y="3075607"/>
            <a:ext cx="7064356" cy="584775"/>
          </a:xfrm>
          <a:prstGeom prst="rect">
            <a:avLst/>
          </a:prstGeom>
          <a:noFill/>
        </p:spPr>
        <p:txBody>
          <a:bodyPr wrap="square" rtlCol="0">
            <a:spAutoFit/>
          </a:bodyPr>
          <a:lstStyle/>
          <a:p>
            <a:pPr algn="ctr"/>
            <a:r>
              <a:rPr lang="fr-FR" sz="3200" b="1" dirty="0"/>
              <a:t>Zoom sur les différents réseaux sociaux</a:t>
            </a:r>
          </a:p>
        </p:txBody>
      </p:sp>
      <p:sp>
        <p:nvSpPr>
          <p:cNvPr id="14" name="ZoneTexte 13">
            <a:extLst>
              <a:ext uri="{FF2B5EF4-FFF2-40B4-BE49-F238E27FC236}">
                <a16:creationId xmlns:a16="http://schemas.microsoft.com/office/drawing/2014/main" id="{E19CF727-6B86-0B70-5517-F92D8C3700AC}"/>
              </a:ext>
            </a:extLst>
          </p:cNvPr>
          <p:cNvSpPr txBox="1"/>
          <p:nvPr/>
        </p:nvSpPr>
        <p:spPr>
          <a:xfrm>
            <a:off x="3708419" y="4054757"/>
            <a:ext cx="3592494" cy="584775"/>
          </a:xfrm>
          <a:prstGeom prst="rect">
            <a:avLst/>
          </a:prstGeom>
          <a:noFill/>
        </p:spPr>
        <p:txBody>
          <a:bodyPr wrap="square" rtlCol="0">
            <a:spAutoFit/>
          </a:bodyPr>
          <a:lstStyle/>
          <a:p>
            <a:pPr algn="ctr"/>
            <a:r>
              <a:rPr lang="fr-FR" sz="3200" b="1" dirty="0"/>
              <a:t>Un peu de sécurité</a:t>
            </a:r>
          </a:p>
        </p:txBody>
      </p:sp>
    </p:spTree>
    <p:extLst>
      <p:ext uri="{BB962C8B-B14F-4D97-AF65-F5344CB8AC3E}">
        <p14:creationId xmlns:p14="http://schemas.microsoft.com/office/powerpoint/2010/main" val="271940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3581400" y="2238189"/>
            <a:ext cx="7025006" cy="3785652"/>
          </a:xfrm>
          <a:prstGeom prst="rect">
            <a:avLst/>
          </a:prstGeom>
          <a:noFill/>
        </p:spPr>
        <p:txBody>
          <a:bodyPr wrap="square">
            <a:spAutoFit/>
          </a:bodyPr>
          <a:lstStyle/>
          <a:p>
            <a:r>
              <a:rPr lang="fr-FR" sz="2400" dirty="0"/>
              <a:t>	</a:t>
            </a:r>
          </a:p>
          <a:p>
            <a:r>
              <a:rPr lang="fr-FR" sz="2400" dirty="0"/>
              <a:t>👉 </a:t>
            </a:r>
            <a:r>
              <a:rPr lang="fr-FR" sz="2400" dirty="0">
                <a:solidFill>
                  <a:schemeClr val="accent2">
                    <a:lumMod val="50000"/>
                  </a:schemeClr>
                </a:solidFill>
              </a:rPr>
              <a:t>Publier</a:t>
            </a:r>
            <a:r>
              <a:rPr lang="fr-FR" sz="2400" dirty="0"/>
              <a:t> et </a:t>
            </a:r>
            <a:r>
              <a:rPr lang="fr-FR" sz="2400" dirty="0">
                <a:solidFill>
                  <a:schemeClr val="accent2">
                    <a:lumMod val="50000"/>
                  </a:schemeClr>
                </a:solidFill>
              </a:rPr>
              <a:t>visionner</a:t>
            </a:r>
            <a:r>
              <a:rPr lang="fr-FR" sz="2400" dirty="0"/>
              <a:t> des photos et des vidéos</a:t>
            </a:r>
          </a:p>
          <a:p>
            <a:endParaRPr lang="fr-FR" sz="2400" dirty="0"/>
          </a:p>
          <a:p>
            <a:r>
              <a:rPr lang="fr-FR" sz="2400" dirty="0"/>
              <a:t>👉 </a:t>
            </a:r>
            <a:r>
              <a:rPr lang="fr-FR" sz="2400" dirty="0">
                <a:solidFill>
                  <a:schemeClr val="accent2">
                    <a:lumMod val="50000"/>
                  </a:schemeClr>
                </a:solidFill>
              </a:rPr>
              <a:t>Partager</a:t>
            </a:r>
            <a:r>
              <a:rPr lang="fr-FR" sz="2400" dirty="0"/>
              <a:t> les contenus que l’on aime</a:t>
            </a:r>
          </a:p>
          <a:p>
            <a:endParaRPr lang="fr-FR" sz="2400" dirty="0"/>
          </a:p>
          <a:p>
            <a:r>
              <a:rPr lang="fr-FR" sz="2400" dirty="0"/>
              <a:t>👉 </a:t>
            </a:r>
            <a:r>
              <a:rPr lang="fr-FR" sz="2400" dirty="0">
                <a:solidFill>
                  <a:schemeClr val="accent2">
                    <a:lumMod val="50000"/>
                  </a:schemeClr>
                </a:solidFill>
              </a:rPr>
              <a:t>Suivre</a:t>
            </a:r>
            <a:r>
              <a:rPr lang="fr-FR" sz="2400" dirty="0"/>
              <a:t> la programmation d’événements, l’actualité</a:t>
            </a:r>
          </a:p>
          <a:p>
            <a:endParaRPr lang="fr-FR" sz="2400" dirty="0"/>
          </a:p>
          <a:p>
            <a:r>
              <a:rPr lang="fr-FR" sz="2400" dirty="0"/>
              <a:t>👉 </a:t>
            </a:r>
            <a:r>
              <a:rPr lang="fr-FR" sz="2400" dirty="0">
                <a:solidFill>
                  <a:schemeClr val="accent2">
                    <a:lumMod val="50000"/>
                  </a:schemeClr>
                </a:solidFill>
              </a:rPr>
              <a:t>Acheter </a:t>
            </a:r>
            <a:r>
              <a:rPr lang="fr-FR" sz="2400" dirty="0"/>
              <a:t>des objets</a:t>
            </a:r>
          </a:p>
          <a:p>
            <a:endParaRPr lang="fr-FR" sz="2400" dirty="0"/>
          </a:p>
          <a:p>
            <a:r>
              <a:rPr lang="fr-FR" sz="2400" dirty="0"/>
              <a:t>👉 Accessibles sur ordinateur ou smartphone</a:t>
            </a:r>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7FAB5B0F-9185-4771-AA8D-4B2336E677EE}"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6</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5427461" y="2007356"/>
            <a:ext cx="3059910" cy="461665"/>
          </a:xfrm>
          <a:prstGeom prst="rect">
            <a:avLst/>
          </a:prstGeom>
          <a:noFill/>
        </p:spPr>
        <p:txBody>
          <a:bodyPr wrap="square">
            <a:spAutoFit/>
          </a:bodyPr>
          <a:lstStyle/>
          <a:p>
            <a:r>
              <a:rPr lang="fr-FR" sz="2400" b="1" dirty="0"/>
              <a:t>A quoi servent-ils ?</a:t>
            </a:r>
            <a:endParaRPr lang="fr-FR" sz="2400" dirty="0"/>
          </a:p>
        </p:txBody>
      </p:sp>
      <p:pic>
        <p:nvPicPr>
          <p:cNvPr id="12" name="Image 11">
            <a:extLst>
              <a:ext uri="{FF2B5EF4-FFF2-40B4-BE49-F238E27FC236}">
                <a16:creationId xmlns:a16="http://schemas.microsoft.com/office/drawing/2014/main" id="{DF1C79C6-574A-FB43-BE1F-06B1301387D0}"/>
              </a:ext>
            </a:extLst>
          </p:cNvPr>
          <p:cNvPicPr>
            <a:picLocks noChangeAspect="1"/>
          </p:cNvPicPr>
          <p:nvPr/>
        </p:nvPicPr>
        <p:blipFill>
          <a:blip r:embed="rId3"/>
          <a:stretch>
            <a:fillRect/>
          </a:stretch>
        </p:blipFill>
        <p:spPr>
          <a:xfrm rot="21361025">
            <a:off x="234803" y="941911"/>
            <a:ext cx="4934639" cy="1552643"/>
          </a:xfrm>
          <a:prstGeom prst="rect">
            <a:avLst/>
          </a:prstGeom>
        </p:spPr>
      </p:pic>
    </p:spTree>
    <p:extLst>
      <p:ext uri="{BB962C8B-B14F-4D97-AF65-F5344CB8AC3E}">
        <p14:creationId xmlns:p14="http://schemas.microsoft.com/office/powerpoint/2010/main" val="115672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7FAB5B0F-9185-4771-AA8D-4B2336E677EE}"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7</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927888" y="-1300"/>
            <a:ext cx="3010369" cy="830997"/>
          </a:xfrm>
          <a:prstGeom prst="rect">
            <a:avLst/>
          </a:prstGeom>
          <a:noFill/>
        </p:spPr>
        <p:txBody>
          <a:bodyPr wrap="square">
            <a:spAutoFit/>
          </a:bodyPr>
          <a:lstStyle/>
          <a:p>
            <a:r>
              <a:rPr lang="fr-FR" sz="2400" b="1" dirty="0"/>
              <a:t>Comment fonctionnent-ils ?</a:t>
            </a:r>
            <a:endParaRPr lang="fr-FR" sz="2400" dirty="0"/>
          </a:p>
        </p:txBody>
      </p:sp>
      <p:pic>
        <p:nvPicPr>
          <p:cNvPr id="12" name="Image 11">
            <a:extLst>
              <a:ext uri="{FF2B5EF4-FFF2-40B4-BE49-F238E27FC236}">
                <a16:creationId xmlns:a16="http://schemas.microsoft.com/office/drawing/2014/main" id="{DF1C79C6-574A-FB43-BE1F-06B1301387D0}"/>
              </a:ext>
            </a:extLst>
          </p:cNvPr>
          <p:cNvPicPr>
            <a:picLocks noChangeAspect="1"/>
          </p:cNvPicPr>
          <p:nvPr/>
        </p:nvPicPr>
        <p:blipFill>
          <a:blip r:embed="rId3"/>
          <a:stretch>
            <a:fillRect/>
          </a:stretch>
        </p:blipFill>
        <p:spPr>
          <a:xfrm>
            <a:off x="3533119" y="1008378"/>
            <a:ext cx="4934639" cy="1552643"/>
          </a:xfrm>
          <a:prstGeom prst="rect">
            <a:avLst/>
          </a:prstGeom>
        </p:spPr>
      </p:pic>
      <p:pic>
        <p:nvPicPr>
          <p:cNvPr id="14" name="Image 13">
            <a:extLst>
              <a:ext uri="{FF2B5EF4-FFF2-40B4-BE49-F238E27FC236}">
                <a16:creationId xmlns:a16="http://schemas.microsoft.com/office/drawing/2014/main" id="{A9C10E78-8361-7BA2-18CB-E76EFAEF4BD2}"/>
              </a:ext>
            </a:extLst>
          </p:cNvPr>
          <p:cNvPicPr>
            <a:picLocks noChangeAspect="1"/>
          </p:cNvPicPr>
          <p:nvPr/>
        </p:nvPicPr>
        <p:blipFill>
          <a:blip r:embed="rId4"/>
          <a:stretch>
            <a:fillRect/>
          </a:stretch>
        </p:blipFill>
        <p:spPr>
          <a:xfrm>
            <a:off x="2465439" y="2739702"/>
            <a:ext cx="7069998" cy="3159834"/>
          </a:xfrm>
          <a:prstGeom prst="rect">
            <a:avLst/>
          </a:prstGeom>
        </p:spPr>
      </p:pic>
      <p:sp>
        <p:nvSpPr>
          <p:cNvPr id="15" name="ZoneTexte 14">
            <a:extLst>
              <a:ext uri="{FF2B5EF4-FFF2-40B4-BE49-F238E27FC236}">
                <a16:creationId xmlns:a16="http://schemas.microsoft.com/office/drawing/2014/main" id="{1F508311-F4EE-51FC-F298-3C993B40B049}"/>
              </a:ext>
            </a:extLst>
          </p:cNvPr>
          <p:cNvSpPr txBox="1"/>
          <p:nvPr/>
        </p:nvSpPr>
        <p:spPr>
          <a:xfrm>
            <a:off x="455600" y="3965676"/>
            <a:ext cx="2547137" cy="707886"/>
          </a:xfrm>
          <a:prstGeom prst="rect">
            <a:avLst/>
          </a:prstGeom>
          <a:noFill/>
        </p:spPr>
        <p:txBody>
          <a:bodyPr wrap="square">
            <a:spAutoFit/>
          </a:bodyPr>
          <a:lstStyle/>
          <a:p>
            <a:r>
              <a:rPr lang="fr-FR" sz="2000" b="1" dirty="0">
                <a:solidFill>
                  <a:schemeClr val="accent2">
                    <a:lumMod val="50000"/>
                  </a:schemeClr>
                </a:solidFill>
              </a:rPr>
              <a:t>L’algorithme des réseaux sociaux</a:t>
            </a:r>
            <a:endParaRPr lang="fr-FR" sz="2000" dirty="0">
              <a:solidFill>
                <a:schemeClr val="accent2">
                  <a:lumMod val="50000"/>
                </a:schemeClr>
              </a:solidFill>
            </a:endParaRPr>
          </a:p>
        </p:txBody>
      </p:sp>
      <p:sp>
        <p:nvSpPr>
          <p:cNvPr id="16" name="ZoneTexte 15">
            <a:extLst>
              <a:ext uri="{FF2B5EF4-FFF2-40B4-BE49-F238E27FC236}">
                <a16:creationId xmlns:a16="http://schemas.microsoft.com/office/drawing/2014/main" id="{DE46A86A-886B-EAE5-CAF7-22CD7C4F1EE1}"/>
              </a:ext>
            </a:extLst>
          </p:cNvPr>
          <p:cNvSpPr txBox="1"/>
          <p:nvPr/>
        </p:nvSpPr>
        <p:spPr>
          <a:xfrm>
            <a:off x="2259550" y="4043754"/>
            <a:ext cx="2547137" cy="400110"/>
          </a:xfrm>
          <a:prstGeom prst="rect">
            <a:avLst/>
          </a:prstGeom>
          <a:noFill/>
        </p:spPr>
        <p:txBody>
          <a:bodyPr wrap="square">
            <a:spAutoFit/>
          </a:bodyPr>
          <a:lstStyle/>
          <a:p>
            <a:r>
              <a:rPr lang="fr-FR" sz="2000" b="1" dirty="0">
                <a:solidFill>
                  <a:schemeClr val="accent2">
                    <a:lumMod val="50000"/>
                  </a:schemeClr>
                </a:solidFill>
              </a:rPr>
              <a:t>👉</a:t>
            </a:r>
            <a:endParaRPr lang="fr-FR" sz="2000" dirty="0">
              <a:solidFill>
                <a:schemeClr val="accent2">
                  <a:lumMod val="50000"/>
                </a:schemeClr>
              </a:solidFill>
            </a:endParaRPr>
          </a:p>
        </p:txBody>
      </p:sp>
    </p:spTree>
    <p:extLst>
      <p:ext uri="{BB962C8B-B14F-4D97-AF65-F5344CB8AC3E}">
        <p14:creationId xmlns:p14="http://schemas.microsoft.com/office/powerpoint/2010/main" val="329248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318D7AAD-B399-41FD-8434-722C8DEC9AA3}"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8</a:t>
            </a:fld>
            <a:endParaRPr lang="fr-FR"/>
          </a:p>
        </p:txBody>
      </p:sp>
      <p:sp>
        <p:nvSpPr>
          <p:cNvPr id="13" name="ZoneTexte 12">
            <a:extLst>
              <a:ext uri="{FF2B5EF4-FFF2-40B4-BE49-F238E27FC236}">
                <a16:creationId xmlns:a16="http://schemas.microsoft.com/office/drawing/2014/main" id="{61E882B2-4B8A-428E-ACBE-29E5D917F0E9}"/>
              </a:ext>
            </a:extLst>
          </p:cNvPr>
          <p:cNvSpPr txBox="1"/>
          <p:nvPr/>
        </p:nvSpPr>
        <p:spPr>
          <a:xfrm>
            <a:off x="4280590" y="2130788"/>
            <a:ext cx="3630814" cy="461665"/>
          </a:xfrm>
          <a:prstGeom prst="rect">
            <a:avLst/>
          </a:prstGeom>
          <a:noFill/>
        </p:spPr>
        <p:txBody>
          <a:bodyPr wrap="square">
            <a:spAutoFit/>
          </a:bodyPr>
          <a:lstStyle/>
          <a:p>
            <a:r>
              <a:rPr lang="fr-FR" sz="2400" b="1" dirty="0"/>
              <a:t>Lesquels connaissez-vous ?</a:t>
            </a:r>
            <a:endParaRPr lang="fr-FR" sz="2400" dirty="0"/>
          </a:p>
        </p:txBody>
      </p:sp>
      <p:pic>
        <p:nvPicPr>
          <p:cNvPr id="12" name="Image 11">
            <a:extLst>
              <a:ext uri="{FF2B5EF4-FFF2-40B4-BE49-F238E27FC236}">
                <a16:creationId xmlns:a16="http://schemas.microsoft.com/office/drawing/2014/main" id="{DF1C79C6-574A-FB43-BE1F-06B1301387D0}"/>
              </a:ext>
            </a:extLst>
          </p:cNvPr>
          <p:cNvPicPr>
            <a:picLocks noChangeAspect="1"/>
          </p:cNvPicPr>
          <p:nvPr/>
        </p:nvPicPr>
        <p:blipFill>
          <a:blip r:embed="rId3"/>
          <a:stretch>
            <a:fillRect/>
          </a:stretch>
        </p:blipFill>
        <p:spPr>
          <a:xfrm>
            <a:off x="3628678" y="2797677"/>
            <a:ext cx="4934639" cy="1552643"/>
          </a:xfrm>
          <a:prstGeom prst="rect">
            <a:avLst/>
          </a:prstGeom>
        </p:spPr>
      </p:pic>
    </p:spTree>
    <p:extLst>
      <p:ext uri="{BB962C8B-B14F-4D97-AF65-F5344CB8AC3E}">
        <p14:creationId xmlns:p14="http://schemas.microsoft.com/office/powerpoint/2010/main" val="347245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94048D68-ED91-4787-A3A8-7BE8C50521B7}" type="datetime1">
              <a:rPr lang="fr-FR" smtClean="0"/>
              <a:t>25/10/2022</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Réseaux sociaux</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9</a:t>
            </a:fld>
            <a:endParaRPr lang="fr-FR"/>
          </a:p>
        </p:txBody>
      </p:sp>
      <p:pic>
        <p:nvPicPr>
          <p:cNvPr id="21" name="Image 20">
            <a:extLst>
              <a:ext uri="{FF2B5EF4-FFF2-40B4-BE49-F238E27FC236}">
                <a16:creationId xmlns:a16="http://schemas.microsoft.com/office/drawing/2014/main" id="{B51015D7-47A4-AF5F-AD5C-928D96523C8C}"/>
              </a:ext>
            </a:extLst>
          </p:cNvPr>
          <p:cNvPicPr>
            <a:picLocks noChangeAspect="1"/>
          </p:cNvPicPr>
          <p:nvPr/>
        </p:nvPicPr>
        <p:blipFill rotWithShape="1">
          <a:blip r:embed="rId3"/>
          <a:srcRect l="68081" t="54907" r="17681" b="1556"/>
          <a:stretch/>
        </p:blipFill>
        <p:spPr>
          <a:xfrm>
            <a:off x="6848030" y="4671083"/>
            <a:ext cx="702606" cy="675974"/>
          </a:xfrm>
          <a:prstGeom prst="rect">
            <a:avLst/>
          </a:prstGeom>
        </p:spPr>
      </p:pic>
      <p:pic>
        <p:nvPicPr>
          <p:cNvPr id="22" name="Image 21">
            <a:extLst>
              <a:ext uri="{FF2B5EF4-FFF2-40B4-BE49-F238E27FC236}">
                <a16:creationId xmlns:a16="http://schemas.microsoft.com/office/drawing/2014/main" id="{C711D9D9-1925-5B89-3AD7-E96D0BDAD1AA}"/>
              </a:ext>
            </a:extLst>
          </p:cNvPr>
          <p:cNvPicPr>
            <a:picLocks noChangeAspect="1"/>
          </p:cNvPicPr>
          <p:nvPr/>
        </p:nvPicPr>
        <p:blipFill rotWithShape="1">
          <a:blip r:embed="rId3"/>
          <a:srcRect l="53874" t="54968" r="31301" b="1494"/>
          <a:stretch/>
        </p:blipFill>
        <p:spPr>
          <a:xfrm>
            <a:off x="6848030" y="3866635"/>
            <a:ext cx="731520" cy="675975"/>
          </a:xfrm>
          <a:prstGeom prst="rect">
            <a:avLst/>
          </a:prstGeom>
        </p:spPr>
      </p:pic>
      <p:pic>
        <p:nvPicPr>
          <p:cNvPr id="23" name="Image 22">
            <a:extLst>
              <a:ext uri="{FF2B5EF4-FFF2-40B4-BE49-F238E27FC236}">
                <a16:creationId xmlns:a16="http://schemas.microsoft.com/office/drawing/2014/main" id="{829751C5-FE15-11F7-21E9-79F660620D2D}"/>
              </a:ext>
            </a:extLst>
          </p:cNvPr>
          <p:cNvPicPr>
            <a:picLocks noChangeAspect="1"/>
          </p:cNvPicPr>
          <p:nvPr/>
        </p:nvPicPr>
        <p:blipFill rotWithShape="1">
          <a:blip r:embed="rId3"/>
          <a:srcRect l="24380" t="54908" r="61381"/>
          <a:stretch/>
        </p:blipFill>
        <p:spPr>
          <a:xfrm>
            <a:off x="6833573" y="2205638"/>
            <a:ext cx="702606" cy="700122"/>
          </a:xfrm>
          <a:prstGeom prst="rect">
            <a:avLst/>
          </a:prstGeom>
        </p:spPr>
      </p:pic>
      <p:pic>
        <p:nvPicPr>
          <p:cNvPr id="24" name="Image 23">
            <a:extLst>
              <a:ext uri="{FF2B5EF4-FFF2-40B4-BE49-F238E27FC236}">
                <a16:creationId xmlns:a16="http://schemas.microsoft.com/office/drawing/2014/main" id="{9C6A5DC2-CBEF-0549-59B2-EF5F5C35976D}"/>
              </a:ext>
            </a:extLst>
          </p:cNvPr>
          <p:cNvPicPr>
            <a:picLocks noChangeAspect="1"/>
          </p:cNvPicPr>
          <p:nvPr/>
        </p:nvPicPr>
        <p:blipFill rotWithShape="1">
          <a:blip r:embed="rId3"/>
          <a:srcRect l="37991" t="54908" r="47771"/>
          <a:stretch/>
        </p:blipFill>
        <p:spPr>
          <a:xfrm>
            <a:off x="6787372" y="3041060"/>
            <a:ext cx="702606" cy="700122"/>
          </a:xfrm>
          <a:prstGeom prst="rect">
            <a:avLst/>
          </a:prstGeom>
        </p:spPr>
      </p:pic>
      <p:pic>
        <p:nvPicPr>
          <p:cNvPr id="25" name="Image 24">
            <a:extLst>
              <a:ext uri="{FF2B5EF4-FFF2-40B4-BE49-F238E27FC236}">
                <a16:creationId xmlns:a16="http://schemas.microsoft.com/office/drawing/2014/main" id="{1E0C2865-0C80-925F-B371-43EC47F9B0D7}"/>
              </a:ext>
            </a:extLst>
          </p:cNvPr>
          <p:cNvPicPr>
            <a:picLocks noChangeAspect="1"/>
          </p:cNvPicPr>
          <p:nvPr/>
        </p:nvPicPr>
        <p:blipFill rotWithShape="1">
          <a:blip r:embed="rId3"/>
          <a:srcRect l="6754" t="50923" r="77395"/>
          <a:stretch/>
        </p:blipFill>
        <p:spPr>
          <a:xfrm>
            <a:off x="6739534" y="1313587"/>
            <a:ext cx="782188" cy="762000"/>
          </a:xfrm>
          <a:prstGeom prst="rect">
            <a:avLst/>
          </a:prstGeom>
        </p:spPr>
      </p:pic>
      <p:pic>
        <p:nvPicPr>
          <p:cNvPr id="26" name="Image 25">
            <a:extLst>
              <a:ext uri="{FF2B5EF4-FFF2-40B4-BE49-F238E27FC236}">
                <a16:creationId xmlns:a16="http://schemas.microsoft.com/office/drawing/2014/main" id="{C990D8B2-2435-5EBE-4A5A-E94AABD71EA1}"/>
              </a:ext>
            </a:extLst>
          </p:cNvPr>
          <p:cNvPicPr>
            <a:picLocks noChangeAspect="1"/>
          </p:cNvPicPr>
          <p:nvPr/>
        </p:nvPicPr>
        <p:blipFill rotWithShape="1">
          <a:blip r:embed="rId3"/>
          <a:srcRect l="76497" t="5831" r="9265" b="49077"/>
          <a:stretch/>
        </p:blipFill>
        <p:spPr>
          <a:xfrm>
            <a:off x="2242702" y="4606783"/>
            <a:ext cx="702606" cy="700122"/>
          </a:xfrm>
          <a:prstGeom prst="rect">
            <a:avLst/>
          </a:prstGeom>
        </p:spPr>
      </p:pic>
      <p:pic>
        <p:nvPicPr>
          <p:cNvPr id="27" name="Image 26">
            <a:extLst>
              <a:ext uri="{FF2B5EF4-FFF2-40B4-BE49-F238E27FC236}">
                <a16:creationId xmlns:a16="http://schemas.microsoft.com/office/drawing/2014/main" id="{C87A3FA0-98CA-BA39-E426-078B12FE3480}"/>
              </a:ext>
            </a:extLst>
          </p:cNvPr>
          <p:cNvPicPr>
            <a:picLocks noChangeAspect="1"/>
          </p:cNvPicPr>
          <p:nvPr/>
        </p:nvPicPr>
        <p:blipFill rotWithShape="1">
          <a:blip r:embed="rId3"/>
          <a:srcRect l="62753" t="7386" r="24276" b="49077"/>
          <a:stretch/>
        </p:blipFill>
        <p:spPr>
          <a:xfrm>
            <a:off x="2310728" y="3873197"/>
            <a:ext cx="640080" cy="675974"/>
          </a:xfrm>
          <a:prstGeom prst="rect">
            <a:avLst/>
          </a:prstGeom>
        </p:spPr>
      </p:pic>
      <p:pic>
        <p:nvPicPr>
          <p:cNvPr id="28" name="Image 27">
            <a:extLst>
              <a:ext uri="{FF2B5EF4-FFF2-40B4-BE49-F238E27FC236}">
                <a16:creationId xmlns:a16="http://schemas.microsoft.com/office/drawing/2014/main" id="{BF218658-855F-E48A-73D2-A4FA5F4CB90E}"/>
              </a:ext>
            </a:extLst>
          </p:cNvPr>
          <p:cNvPicPr>
            <a:picLocks noChangeAspect="1"/>
          </p:cNvPicPr>
          <p:nvPr/>
        </p:nvPicPr>
        <p:blipFill rotWithShape="1">
          <a:blip r:embed="rId3"/>
          <a:srcRect l="48084" r="37555" b="49077"/>
          <a:stretch/>
        </p:blipFill>
        <p:spPr>
          <a:xfrm>
            <a:off x="2265008" y="2957191"/>
            <a:ext cx="708660" cy="790643"/>
          </a:xfrm>
          <a:prstGeom prst="rect">
            <a:avLst/>
          </a:prstGeom>
        </p:spPr>
      </p:pic>
      <p:pic>
        <p:nvPicPr>
          <p:cNvPr id="29" name="Image 28">
            <a:extLst>
              <a:ext uri="{FF2B5EF4-FFF2-40B4-BE49-F238E27FC236}">
                <a16:creationId xmlns:a16="http://schemas.microsoft.com/office/drawing/2014/main" id="{4F1D0BE9-A909-1A76-A645-E250E8C9C269}"/>
              </a:ext>
            </a:extLst>
          </p:cNvPr>
          <p:cNvPicPr>
            <a:picLocks noChangeAspect="1"/>
          </p:cNvPicPr>
          <p:nvPr/>
        </p:nvPicPr>
        <p:blipFill rotWithShape="1">
          <a:blip r:embed="rId3"/>
          <a:srcRect l="33182" r="53711" b="53027"/>
          <a:stretch/>
        </p:blipFill>
        <p:spPr>
          <a:xfrm>
            <a:off x="2295937" y="2176965"/>
            <a:ext cx="646803" cy="729313"/>
          </a:xfrm>
          <a:prstGeom prst="rect">
            <a:avLst/>
          </a:prstGeom>
        </p:spPr>
      </p:pic>
      <p:pic>
        <p:nvPicPr>
          <p:cNvPr id="30" name="Image 29">
            <a:extLst>
              <a:ext uri="{FF2B5EF4-FFF2-40B4-BE49-F238E27FC236}">
                <a16:creationId xmlns:a16="http://schemas.microsoft.com/office/drawing/2014/main" id="{6B92E27D-5073-4812-2E33-4A7668274000}"/>
              </a:ext>
            </a:extLst>
          </p:cNvPr>
          <p:cNvPicPr>
            <a:picLocks noChangeAspect="1"/>
          </p:cNvPicPr>
          <p:nvPr/>
        </p:nvPicPr>
        <p:blipFill rotWithShape="1">
          <a:blip r:embed="rId3"/>
          <a:srcRect l="17123" r="68053" b="49077"/>
          <a:stretch/>
        </p:blipFill>
        <p:spPr>
          <a:xfrm>
            <a:off x="2265008" y="1307599"/>
            <a:ext cx="731520" cy="790643"/>
          </a:xfrm>
          <a:prstGeom prst="rect">
            <a:avLst/>
          </a:prstGeom>
        </p:spPr>
      </p:pic>
    </p:spTree>
    <p:extLst>
      <p:ext uri="{BB962C8B-B14F-4D97-AF65-F5344CB8AC3E}">
        <p14:creationId xmlns:p14="http://schemas.microsoft.com/office/powerpoint/2010/main" val="6449777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7511</TotalTime>
  <Words>2120</Words>
  <Application>Microsoft Office PowerPoint</Application>
  <PresentationFormat>Grand écran</PresentationFormat>
  <Paragraphs>514</Paragraphs>
  <Slides>42</Slides>
  <Notes>42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Calibri</vt:lpstr>
      <vt:lpstr>Calibri Light</vt:lpstr>
      <vt:lpstr>Thème Office</vt:lpstr>
      <vt:lpstr>Bienvenue à l’atelier sur les réseaux sociaux</vt:lpstr>
      <vt:lpstr>Faisons connaissance</vt:lpstr>
      <vt:lpstr>Parlez-nous de vous !</vt:lpstr>
      <vt:lpstr>Posons le cadre</vt:lpstr>
      <vt:lpstr>Tout un programme !</vt:lpstr>
      <vt:lpstr>Partons du début !</vt:lpstr>
      <vt:lpstr>Partons du début !</vt:lpstr>
      <vt:lpstr>Partons du début !</vt:lpstr>
      <vt:lpstr>Partons du début !</vt:lpstr>
      <vt:lpstr>Partons du début !</vt:lpstr>
      <vt:lpstr>Partons du début !</vt:lpstr>
      <vt:lpstr>Partons du début !</vt:lpstr>
      <vt:lpstr>Partons du début !</vt:lpstr>
      <vt:lpstr>Partons du début !</vt:lpstr>
      <vt:lpstr>Partons du début !</vt:lpstr>
      <vt:lpstr>Partons du début !</vt:lpstr>
      <vt:lpstr>Partons du début !</vt:lpstr>
      <vt:lpstr>Partons du début !</vt:lpstr>
      <vt:lpstr>Partons du début !</vt:lpstr>
      <vt:lpstr>Partons du début !</vt:lpstr>
      <vt:lpstr>LinkedIn</vt:lpstr>
      <vt:lpstr> Facebook</vt:lpstr>
      <vt:lpstr>📜 Glossaire </vt:lpstr>
      <vt:lpstr>📜 Glossaire </vt:lpstr>
      <vt:lpstr>🧭Instagram </vt:lpstr>
      <vt:lpstr>💡 Bon à savoir </vt:lpstr>
      <vt:lpstr>🧭Snapchat</vt:lpstr>
      <vt:lpstr>🧭TikTok </vt:lpstr>
      <vt:lpstr>🧭TikTok </vt:lpstr>
      <vt:lpstr>🧭Twitter </vt:lpstr>
      <vt:lpstr>Pinterest</vt:lpstr>
      <vt:lpstr>Tout un programme !</vt:lpstr>
      <vt:lpstr>🔒 Un peu de sécurité</vt:lpstr>
      <vt:lpstr>🔒 Un peu de sécurité</vt:lpstr>
      <vt:lpstr>🔒 Un peu de sécurité</vt:lpstr>
      <vt:lpstr>🔒 Un peu de sécurité</vt:lpstr>
      <vt:lpstr>🔒 Un peu de sécurité</vt:lpstr>
      <vt:lpstr>🔒 Un peu de sécurité</vt:lpstr>
      <vt:lpstr>🔒 Un peu de sécurité</vt:lpstr>
      <vt:lpstr>Synthèse</vt:lpstr>
      <vt:lpstr>Synthèse</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Ateliers de prise en main</dc:title>
  <dc:creator>Conseiller Numérique - Mairie Peyruis</dc:creator>
  <cp:lastModifiedBy>Conseiller Numérique - Mairie Peyruis</cp:lastModifiedBy>
  <cp:revision>46</cp:revision>
  <cp:lastPrinted>2022-01-08T13:47:22Z</cp:lastPrinted>
  <dcterms:created xsi:type="dcterms:W3CDTF">2021-12-15T13:49:53Z</dcterms:created>
  <dcterms:modified xsi:type="dcterms:W3CDTF">2022-10-25T08:58:09Z</dcterms:modified>
</cp:coreProperties>
</file>